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3" r:id="rId6"/>
    <p:sldId id="260" r:id="rId7"/>
    <p:sldId id="261" r:id="rId8"/>
    <p:sldId id="275" r:id="rId9"/>
    <p:sldId id="262" r:id="rId10"/>
    <p:sldId id="264" r:id="rId11"/>
    <p:sldId id="265" r:id="rId12"/>
    <p:sldId id="266" r:id="rId13"/>
    <p:sldId id="269" r:id="rId14"/>
    <p:sldId id="267" r:id="rId15"/>
    <p:sldId id="268" r:id="rId16"/>
    <p:sldId id="270" r:id="rId17"/>
    <p:sldId id="271" r:id="rId18"/>
    <p:sldId id="272" r:id="rId19"/>
    <p:sldId id="273" r:id="rId20"/>
    <p:sldId id="274" r:id="rId21"/>
    <p:sldId id="276" r:id="rId22"/>
    <p:sldId id="278" r:id="rId23"/>
    <p:sldId id="279" r:id="rId24"/>
    <p:sldId id="280" r:id="rId25"/>
    <p:sldId id="281" r:id="rId26"/>
    <p:sldId id="282" r:id="rId27"/>
    <p:sldId id="283" r:id="rId28"/>
    <p:sldId id="284" r:id="rId29"/>
    <p:sldId id="287" r:id="rId30"/>
    <p:sldId id="288" r:id="rId31"/>
    <p:sldId id="286" r:id="rId32"/>
    <p:sldId id="285" r:id="rId33"/>
    <p:sldId id="291" r:id="rId34"/>
    <p:sldId id="277" r:id="rId35"/>
    <p:sldId id="289" r:id="rId36"/>
    <p:sldId id="292" r:id="rId37"/>
    <p:sldId id="290" r:id="rId38"/>
    <p:sldId id="293" r:id="rId39"/>
    <p:sldId id="299" r:id="rId40"/>
    <p:sldId id="295" r:id="rId41"/>
    <p:sldId id="297" r:id="rId42"/>
    <p:sldId id="296" r:id="rId43"/>
    <p:sldId id="298" r:id="rId44"/>
    <p:sldId id="294" r:id="rId45"/>
    <p:sldId id="300"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01"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9" d="100"/>
          <a:sy n="49" d="100"/>
        </p:scale>
        <p:origin x="48"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1/8/2015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1/8/2015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nasa.gov/externalflash/education/diy/newtons_laws/21_diy_newtons_force_on_hammer.mp4" TargetMode="External"/><Relationship Id="rId3" Type="http://schemas.openxmlformats.org/officeDocument/2006/relationships/image" Target="../media/image4.jpeg"/><Relationship Id="rId7" Type="http://schemas.openxmlformats.org/officeDocument/2006/relationships/hyperlink" Target="http://www.nasa.gov/externalflash/education/diy/newtons_laws/20_diy_newtons_explaining_f_ma.mp4" TargetMode="External"/><Relationship Id="rId2" Type="http://schemas.openxmlformats.org/officeDocument/2006/relationships/hyperlink" Target="http://www.nasa.gov/externalflash/education/diy/newtons_laws/16_diy_newtons_second_law.mp4" TargetMode="External"/><Relationship Id="rId1" Type="http://schemas.openxmlformats.org/officeDocument/2006/relationships/slideLayout" Target="../slideLayouts/slideLayout2.xml"/><Relationship Id="rId6" Type="http://schemas.openxmlformats.org/officeDocument/2006/relationships/hyperlink" Target="http://www.nasa.gov/externalflash/education/diy/newtons_laws/19_diy_newtons_force_on_candy.mp4" TargetMode="External"/><Relationship Id="rId5" Type="http://schemas.openxmlformats.org/officeDocument/2006/relationships/hyperlink" Target="http://www.nasa.gov/externalflash/education/diy/newtons_laws/18_diy_newtons_m_of_f_ma.mp4" TargetMode="External"/><Relationship Id="rId4" Type="http://schemas.openxmlformats.org/officeDocument/2006/relationships/hyperlink" Target="http://www.nasa.gov/externalflash/education/diy/newtons_laws/17_diy_newtons_preparing_f_ma.mp4" TargetMode="External"/><Relationship Id="rId9" Type="http://schemas.openxmlformats.org/officeDocument/2006/relationships/hyperlink" Target="https://www.youtube.com/watch?v=nO7XeYPi2F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teachersdomain.org/resource/phy03.sci.phys.mfw.galileoplane/"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STC – Force and Motion Kit</a:t>
            </a:r>
            <a:endParaRPr lang="en-US" sz="3200" dirty="0"/>
          </a:p>
        </p:txBody>
      </p:sp>
      <p:sp>
        <p:nvSpPr>
          <p:cNvPr id="3" name="Subtitle 2"/>
          <p:cNvSpPr>
            <a:spLocks noGrp="1"/>
          </p:cNvSpPr>
          <p:nvPr>
            <p:ph type="subTitle" idx="1"/>
          </p:nvPr>
        </p:nvSpPr>
        <p:spPr/>
        <p:txBody>
          <a:bodyPr/>
          <a:lstStyle/>
          <a:p>
            <a:r>
              <a:rPr lang="en-US" dirty="0" smtClean="0"/>
              <a:t>5</a:t>
            </a:r>
            <a:r>
              <a:rPr lang="en-US" baseline="30000" dirty="0" smtClean="0"/>
              <a:t>th</a:t>
            </a:r>
            <a:r>
              <a:rPr lang="en-US" dirty="0" smtClean="0"/>
              <a:t> Grade EWIF Professional Development</a:t>
            </a:r>
            <a:endParaRPr lang="en-US" dirty="0"/>
          </a:p>
        </p:txBody>
      </p:sp>
    </p:spTree>
    <p:extLst>
      <p:ext uri="{BB962C8B-B14F-4D97-AF65-F5344CB8AC3E}">
        <p14:creationId xmlns:p14="http://schemas.microsoft.com/office/powerpoint/2010/main" val="3022393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Engineers and designers</a:t>
            </a:r>
            <a:endParaRPr lang="en-US" dirty="0"/>
          </a:p>
        </p:txBody>
      </p:sp>
      <p:sp>
        <p:nvSpPr>
          <p:cNvPr id="3" name="Content Placeholder 2"/>
          <p:cNvSpPr>
            <a:spLocks noGrp="1"/>
          </p:cNvSpPr>
          <p:nvPr>
            <p:ph idx="1"/>
          </p:nvPr>
        </p:nvSpPr>
        <p:spPr/>
        <p:txBody>
          <a:bodyPr anchor="t"/>
          <a:lstStyle/>
          <a:p>
            <a:r>
              <a:rPr lang="en-US" dirty="0" smtClean="0"/>
              <a:t>Sketch ideas and designs before they build</a:t>
            </a:r>
          </a:p>
          <a:p>
            <a:r>
              <a:rPr lang="en-US" dirty="0" smtClean="0"/>
              <a:t>Make detailed records after building</a:t>
            </a:r>
          </a:p>
          <a:p>
            <a:pPr lvl="1"/>
            <a:r>
              <a:rPr lang="en-US" dirty="0" smtClean="0"/>
              <a:t>Allows for study and improvement</a:t>
            </a:r>
          </a:p>
          <a:p>
            <a:pPr lvl="1"/>
            <a:endParaRPr lang="en-US" dirty="0"/>
          </a:p>
          <a:p>
            <a:pPr marL="457200" lvl="1" indent="0">
              <a:buNone/>
            </a:pPr>
            <a:endParaRPr lang="en-US" dirty="0" smtClean="0"/>
          </a:p>
        </p:txBody>
      </p:sp>
    </p:spTree>
    <p:extLst>
      <p:ext uri="{BB962C8B-B14F-4D97-AF65-F5344CB8AC3E}">
        <p14:creationId xmlns:p14="http://schemas.microsoft.com/office/powerpoint/2010/main" val="3192048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drawings</a:t>
            </a:r>
            <a:endParaRPr lang="en-US" dirty="0"/>
          </a:p>
        </p:txBody>
      </p:sp>
      <p:sp>
        <p:nvSpPr>
          <p:cNvPr id="3" name="Content Placeholder 2"/>
          <p:cNvSpPr>
            <a:spLocks noGrp="1"/>
          </p:cNvSpPr>
          <p:nvPr>
            <p:ph idx="1"/>
          </p:nvPr>
        </p:nvSpPr>
        <p:spPr/>
        <p:txBody>
          <a:bodyPr/>
          <a:lstStyle/>
          <a:p>
            <a:r>
              <a:rPr lang="en-US" dirty="0" smtClean="0"/>
              <a:t>Materials:</a:t>
            </a:r>
          </a:p>
          <a:p>
            <a:pPr lvl="1"/>
            <a:r>
              <a:rPr lang="en-US" dirty="0" smtClean="0"/>
              <a:t>Colored pencils</a:t>
            </a:r>
          </a:p>
          <a:p>
            <a:pPr lvl="1"/>
            <a:r>
              <a:rPr lang="en-US" dirty="0" smtClean="0"/>
              <a:t>Templates </a:t>
            </a:r>
          </a:p>
          <a:p>
            <a:pPr lvl="1"/>
            <a:r>
              <a:rPr lang="en-US" dirty="0" smtClean="0"/>
              <a:t>Graph paper</a:t>
            </a:r>
          </a:p>
          <a:p>
            <a:pPr lvl="1"/>
            <a:r>
              <a:rPr lang="en-US" dirty="0" smtClean="0"/>
              <a:t>Rulers </a:t>
            </a:r>
          </a:p>
          <a:p>
            <a:pPr lvl="1"/>
            <a:endParaRPr lang="en-US" dirty="0"/>
          </a:p>
          <a:p>
            <a:pPr lvl="1"/>
            <a:r>
              <a:rPr lang="en-US" dirty="0" smtClean="0"/>
              <a:t>Take apart your car</a:t>
            </a:r>
            <a:endParaRPr lang="en-US" dirty="0"/>
          </a:p>
        </p:txBody>
      </p:sp>
    </p:spTree>
    <p:extLst>
      <p:ext uri="{BB962C8B-B14F-4D97-AF65-F5344CB8AC3E}">
        <p14:creationId xmlns:p14="http://schemas.microsoft.com/office/powerpoint/2010/main" val="2697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vehicle</a:t>
            </a:r>
            <a:endParaRPr lang="en-US" dirty="0"/>
          </a:p>
        </p:txBody>
      </p:sp>
      <p:sp>
        <p:nvSpPr>
          <p:cNvPr id="3" name="Content Placeholder 2"/>
          <p:cNvSpPr>
            <a:spLocks noGrp="1"/>
          </p:cNvSpPr>
          <p:nvPr>
            <p:ph idx="1"/>
          </p:nvPr>
        </p:nvSpPr>
        <p:spPr>
          <a:xfrm>
            <a:off x="270456" y="2667000"/>
            <a:ext cx="4559121" cy="2626218"/>
          </a:xfrm>
        </p:spPr>
        <p:txBody>
          <a:bodyPr anchor="t"/>
          <a:lstStyle/>
          <a:p>
            <a:r>
              <a:rPr lang="en-US" dirty="0" smtClean="0"/>
              <a:t>Pg. 21 teacher manual</a:t>
            </a:r>
          </a:p>
          <a:p>
            <a:r>
              <a:rPr lang="en-US" dirty="0" smtClean="0"/>
              <a:t>Construct vehicle </a:t>
            </a:r>
          </a:p>
          <a:p>
            <a:r>
              <a:rPr lang="en-US" dirty="0" smtClean="0"/>
              <a:t>Compare to the drawing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521641">
            <a:off x="5322046" y="605043"/>
            <a:ext cx="6485278" cy="5647825"/>
          </a:xfrm>
          <a:prstGeom prst="rect">
            <a:avLst/>
          </a:prstGeom>
        </p:spPr>
      </p:pic>
    </p:spTree>
    <p:extLst>
      <p:ext uri="{BB962C8B-B14F-4D97-AF65-F5344CB8AC3E}">
        <p14:creationId xmlns:p14="http://schemas.microsoft.com/office/powerpoint/2010/main" val="94915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motion</a:t>
            </a:r>
            <a:endParaRPr lang="en-US" dirty="0"/>
          </a:p>
        </p:txBody>
      </p:sp>
      <p:sp>
        <p:nvSpPr>
          <p:cNvPr id="3" name="Content Placeholder 2"/>
          <p:cNvSpPr>
            <a:spLocks noGrp="1"/>
          </p:cNvSpPr>
          <p:nvPr>
            <p:ph idx="1"/>
          </p:nvPr>
        </p:nvSpPr>
        <p:spPr/>
        <p:txBody>
          <a:bodyPr anchor="t"/>
          <a:lstStyle/>
          <a:p>
            <a:r>
              <a:rPr lang="en-US" sz="3600" u="sng" dirty="0" smtClean="0"/>
              <a:t>Key question:</a:t>
            </a:r>
          </a:p>
          <a:p>
            <a:pPr marL="457200" lvl="1" indent="0">
              <a:buNone/>
            </a:pPr>
            <a:r>
              <a:rPr lang="en-US" sz="3600" dirty="0" smtClean="0"/>
              <a:t>How can we describe motion and changes in motion? </a:t>
            </a:r>
          </a:p>
          <a:p>
            <a:endParaRPr lang="en-US" dirty="0"/>
          </a:p>
          <a:p>
            <a:endParaRPr lang="en-US" dirty="0"/>
          </a:p>
          <a:p>
            <a:endParaRPr lang="en-US" dirty="0"/>
          </a:p>
        </p:txBody>
      </p:sp>
    </p:spTree>
    <p:extLst>
      <p:ext uri="{BB962C8B-B14F-4D97-AF65-F5344CB8AC3E}">
        <p14:creationId xmlns:p14="http://schemas.microsoft.com/office/powerpoint/2010/main" val="3559739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Lesson 3 – looking at force</a:t>
            </a:r>
            <a:endParaRPr lang="en-US" dirty="0"/>
          </a:p>
        </p:txBody>
      </p:sp>
      <p:sp>
        <p:nvSpPr>
          <p:cNvPr id="3" name="Content Placeholder 2"/>
          <p:cNvSpPr>
            <a:spLocks noGrp="1"/>
          </p:cNvSpPr>
          <p:nvPr>
            <p:ph idx="1"/>
          </p:nvPr>
        </p:nvSpPr>
        <p:spPr>
          <a:xfrm>
            <a:off x="1141413" y="2021983"/>
            <a:ext cx="9905998" cy="3769217"/>
          </a:xfrm>
        </p:spPr>
        <p:txBody>
          <a:bodyPr anchor="t"/>
          <a:lstStyle/>
          <a:p>
            <a:r>
              <a:rPr lang="en-US" dirty="0" smtClean="0"/>
              <a:t>1 – recording sheet</a:t>
            </a:r>
          </a:p>
          <a:p>
            <a:r>
              <a:rPr lang="en-US" dirty="0" smtClean="0"/>
              <a:t>Standard vehicle </a:t>
            </a:r>
          </a:p>
          <a:p>
            <a:r>
              <a:rPr lang="en-US" dirty="0" smtClean="0"/>
              <a:t>String – 100 cm</a:t>
            </a:r>
          </a:p>
          <a:p>
            <a:r>
              <a:rPr lang="en-US" dirty="0" smtClean="0"/>
              <a:t>Cardboard</a:t>
            </a:r>
          </a:p>
          <a:p>
            <a:r>
              <a:rPr lang="en-US" dirty="0" smtClean="0"/>
              <a:t>2 jumbo paper clips</a:t>
            </a:r>
          </a:p>
          <a:p>
            <a:r>
              <a:rPr lang="en-US" dirty="0" smtClean="0"/>
              <a:t>16 small washers</a:t>
            </a:r>
          </a:p>
          <a:p>
            <a:r>
              <a:rPr lang="en-US" dirty="0" smtClean="0"/>
              <a:t>1 large washer</a:t>
            </a:r>
          </a:p>
          <a:p>
            <a:r>
              <a:rPr lang="en-US" dirty="0" smtClean="0"/>
              <a:t>1 bookend</a:t>
            </a:r>
          </a:p>
          <a:p>
            <a:endParaRPr lang="en-US" dirty="0"/>
          </a:p>
        </p:txBody>
      </p:sp>
    </p:spTree>
    <p:extLst>
      <p:ext uri="{BB962C8B-B14F-4D97-AF65-F5344CB8AC3E}">
        <p14:creationId xmlns:p14="http://schemas.microsoft.com/office/powerpoint/2010/main" val="2479485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5348" y="2071599"/>
            <a:ext cx="9558128" cy="2242824"/>
          </a:xfrm>
        </p:spPr>
      </p:pic>
      <p:sp>
        <p:nvSpPr>
          <p:cNvPr id="5" name="TextBox 4"/>
          <p:cNvSpPr txBox="1"/>
          <p:nvPr/>
        </p:nvSpPr>
        <p:spPr>
          <a:xfrm>
            <a:off x="1236372" y="4816699"/>
            <a:ext cx="5035639" cy="369332"/>
          </a:xfrm>
          <a:prstGeom prst="rect">
            <a:avLst/>
          </a:prstGeom>
          <a:noFill/>
        </p:spPr>
        <p:txBody>
          <a:bodyPr wrap="square" rtlCol="0">
            <a:spAutoFit/>
          </a:bodyPr>
          <a:lstStyle/>
          <a:p>
            <a:r>
              <a:rPr lang="en-US" dirty="0" smtClean="0"/>
              <a:t>Teachers guide: page 32</a:t>
            </a:r>
            <a:endParaRPr lang="en-US" dirty="0"/>
          </a:p>
        </p:txBody>
      </p:sp>
    </p:spTree>
    <p:extLst>
      <p:ext uri="{BB962C8B-B14F-4D97-AF65-F5344CB8AC3E}">
        <p14:creationId xmlns:p14="http://schemas.microsoft.com/office/powerpoint/2010/main" val="1536108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 record observations</a:t>
            </a:r>
            <a:endParaRPr lang="en-US" dirty="0"/>
          </a:p>
        </p:txBody>
      </p:sp>
      <p:sp>
        <p:nvSpPr>
          <p:cNvPr id="3" name="Content Placeholder 2"/>
          <p:cNvSpPr>
            <a:spLocks noGrp="1"/>
          </p:cNvSpPr>
          <p:nvPr>
            <p:ph idx="1"/>
          </p:nvPr>
        </p:nvSpPr>
        <p:spPr/>
        <p:txBody>
          <a:bodyPr anchor="t"/>
          <a:lstStyle/>
          <a:p>
            <a:r>
              <a:rPr lang="en-US" dirty="0" smtClean="0"/>
              <a:t>Teacher’s guide: page 36</a:t>
            </a:r>
          </a:p>
          <a:p>
            <a:r>
              <a:rPr lang="en-US" dirty="0" smtClean="0"/>
              <a:t>Use Vernier motion probe</a:t>
            </a:r>
          </a:p>
          <a:p>
            <a:endParaRPr lang="en-US" dirty="0" smtClean="0"/>
          </a:p>
          <a:p>
            <a:r>
              <a:rPr lang="en-US" dirty="0" smtClean="0"/>
              <a:t>Discuss results</a:t>
            </a:r>
          </a:p>
          <a:p>
            <a:pPr marL="0" indent="0">
              <a:buNone/>
            </a:pPr>
            <a:endParaRPr lang="en-US" dirty="0" smtClean="0"/>
          </a:p>
        </p:txBody>
      </p:sp>
    </p:spTree>
    <p:extLst>
      <p:ext uri="{BB962C8B-B14F-4D97-AF65-F5344CB8AC3E}">
        <p14:creationId xmlns:p14="http://schemas.microsoft.com/office/powerpoint/2010/main" val="3135472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vocabulary</a:t>
            </a:r>
            <a:endParaRPr lang="en-US" dirty="0"/>
          </a:p>
        </p:txBody>
      </p:sp>
      <p:sp>
        <p:nvSpPr>
          <p:cNvPr id="3" name="Content Placeholder 2"/>
          <p:cNvSpPr>
            <a:spLocks noGrp="1"/>
          </p:cNvSpPr>
          <p:nvPr>
            <p:ph idx="1"/>
          </p:nvPr>
        </p:nvSpPr>
        <p:spPr/>
        <p:txBody>
          <a:bodyPr anchor="t">
            <a:normAutofit/>
          </a:bodyPr>
          <a:lstStyle/>
          <a:p>
            <a:pPr marL="0" indent="0" algn="ctr">
              <a:buNone/>
            </a:pPr>
            <a:r>
              <a:rPr lang="en-US" sz="3600" dirty="0" smtClean="0"/>
              <a:t>Force				unbalance force</a:t>
            </a:r>
          </a:p>
          <a:p>
            <a:pPr marL="0" indent="0" algn="ctr">
              <a:buNone/>
            </a:pPr>
            <a:r>
              <a:rPr lang="en-US" sz="3600" dirty="0" smtClean="0"/>
              <a:t>Friction			falling weight system</a:t>
            </a:r>
          </a:p>
        </p:txBody>
      </p:sp>
    </p:spTree>
    <p:extLst>
      <p:ext uri="{BB962C8B-B14F-4D97-AF65-F5344CB8AC3E}">
        <p14:creationId xmlns:p14="http://schemas.microsoft.com/office/powerpoint/2010/main" val="2658951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Claims/evidence/reasoning</a:t>
            </a:r>
            <a:endParaRPr lang="en-US" dirty="0"/>
          </a:p>
        </p:txBody>
      </p:sp>
      <p:sp>
        <p:nvSpPr>
          <p:cNvPr id="3" name="Content Placeholder 2"/>
          <p:cNvSpPr>
            <a:spLocks noGrp="1"/>
          </p:cNvSpPr>
          <p:nvPr>
            <p:ph idx="1"/>
          </p:nvPr>
        </p:nvSpPr>
        <p:spPr>
          <a:xfrm>
            <a:off x="1141413" y="2112135"/>
            <a:ext cx="9905998" cy="3679065"/>
          </a:xfrm>
        </p:spPr>
        <p:txBody>
          <a:bodyPr anchor="t">
            <a:normAutofit/>
          </a:bodyPr>
          <a:lstStyle/>
          <a:p>
            <a:pPr marL="0" indent="0">
              <a:buNone/>
            </a:pPr>
            <a:r>
              <a:rPr lang="en-US" sz="3200" u="sng" dirty="0" smtClean="0">
                <a:solidFill>
                  <a:schemeClr val="accent1"/>
                </a:solidFill>
              </a:rPr>
              <a:t>Claim				evidence				reasoning			</a:t>
            </a:r>
            <a:endParaRPr lang="en-US" sz="3200" u="sng" dirty="0">
              <a:solidFill>
                <a:schemeClr val="accent1"/>
              </a:solidFill>
            </a:endParaRPr>
          </a:p>
        </p:txBody>
      </p:sp>
      <p:cxnSp>
        <p:nvCxnSpPr>
          <p:cNvPr id="7" name="Straight Connector 6"/>
          <p:cNvCxnSpPr/>
          <p:nvPr/>
        </p:nvCxnSpPr>
        <p:spPr>
          <a:xfrm>
            <a:off x="3490175" y="2112135"/>
            <a:ext cx="0" cy="3567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877318" y="2112135"/>
            <a:ext cx="12879" cy="349017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41036" y="3115390"/>
            <a:ext cx="1949517" cy="1200329"/>
          </a:xfrm>
          <a:prstGeom prst="rect">
            <a:avLst/>
          </a:prstGeom>
          <a:noFill/>
        </p:spPr>
        <p:txBody>
          <a:bodyPr wrap="square" rtlCol="0">
            <a:spAutoFit/>
          </a:bodyPr>
          <a:lstStyle/>
          <a:p>
            <a:r>
              <a:rPr lang="en-US" dirty="0"/>
              <a:t>A claim that answers </a:t>
            </a:r>
            <a:r>
              <a:rPr lang="en-US" dirty="0" smtClean="0"/>
              <a:t>the question</a:t>
            </a:r>
            <a:endParaRPr lang="en-US" dirty="0"/>
          </a:p>
          <a:p>
            <a:endParaRPr lang="en-US" dirty="0"/>
          </a:p>
        </p:txBody>
      </p:sp>
      <p:sp>
        <p:nvSpPr>
          <p:cNvPr id="11" name="TextBox 10"/>
          <p:cNvSpPr txBox="1"/>
          <p:nvPr/>
        </p:nvSpPr>
        <p:spPr>
          <a:xfrm>
            <a:off x="4009365" y="3115389"/>
            <a:ext cx="1949517" cy="923330"/>
          </a:xfrm>
          <a:prstGeom prst="rect">
            <a:avLst/>
          </a:prstGeom>
          <a:noFill/>
        </p:spPr>
        <p:txBody>
          <a:bodyPr wrap="square" rtlCol="0">
            <a:spAutoFit/>
          </a:bodyPr>
          <a:lstStyle/>
          <a:p>
            <a:r>
              <a:rPr lang="en-US" dirty="0"/>
              <a:t>Evidence from </a:t>
            </a:r>
            <a:r>
              <a:rPr lang="en-US" dirty="0" smtClean="0"/>
              <a:t>data</a:t>
            </a:r>
            <a:endParaRPr lang="en-US" dirty="0"/>
          </a:p>
          <a:p>
            <a:endParaRPr lang="en-US" dirty="0"/>
          </a:p>
        </p:txBody>
      </p:sp>
      <p:sp>
        <p:nvSpPr>
          <p:cNvPr id="12" name="TextBox 11"/>
          <p:cNvSpPr txBox="1"/>
          <p:nvPr/>
        </p:nvSpPr>
        <p:spPr>
          <a:xfrm>
            <a:off x="7392086" y="2952570"/>
            <a:ext cx="1949517" cy="2585323"/>
          </a:xfrm>
          <a:prstGeom prst="rect">
            <a:avLst/>
          </a:prstGeom>
          <a:noFill/>
        </p:spPr>
        <p:txBody>
          <a:bodyPr wrap="square" rtlCol="0">
            <a:spAutoFit/>
          </a:bodyPr>
          <a:lstStyle/>
          <a:p>
            <a:r>
              <a:rPr lang="en-US" dirty="0"/>
              <a:t>Reasoning that involves a "rule" or scientific principle that describes why the evidence supports the claim</a:t>
            </a:r>
          </a:p>
          <a:p>
            <a:endParaRPr lang="en-US" dirty="0"/>
          </a:p>
        </p:txBody>
      </p:sp>
    </p:spTree>
    <p:extLst>
      <p:ext uri="{BB962C8B-B14F-4D97-AF65-F5344CB8AC3E}">
        <p14:creationId xmlns:p14="http://schemas.microsoft.com/office/powerpoint/2010/main" val="1555656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connections….extend</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smtClean="0">
                <a:solidFill>
                  <a:schemeClr val="accent1"/>
                </a:solidFill>
              </a:rPr>
              <a:t>Evaluation ideas:</a:t>
            </a:r>
          </a:p>
          <a:p>
            <a:endParaRPr lang="en-US" sz="4400" dirty="0">
              <a:solidFill>
                <a:schemeClr val="accent1"/>
              </a:solidFill>
            </a:endParaRPr>
          </a:p>
        </p:txBody>
      </p:sp>
    </p:spTree>
    <p:extLst>
      <p:ext uri="{BB962C8B-B14F-4D97-AF65-F5344CB8AC3E}">
        <p14:creationId xmlns:p14="http://schemas.microsoft.com/office/powerpoint/2010/main" val="298499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PD</a:t>
            </a:r>
            <a:endParaRPr lang="en-US" dirty="0"/>
          </a:p>
        </p:txBody>
      </p:sp>
      <p:sp>
        <p:nvSpPr>
          <p:cNvPr id="3" name="Content Placeholder 2"/>
          <p:cNvSpPr>
            <a:spLocks noGrp="1"/>
          </p:cNvSpPr>
          <p:nvPr>
            <p:ph idx="1"/>
          </p:nvPr>
        </p:nvSpPr>
        <p:spPr/>
        <p:txBody>
          <a:bodyPr/>
          <a:lstStyle/>
          <a:p>
            <a:r>
              <a:rPr lang="en-US" dirty="0" smtClean="0"/>
              <a:t>Test content data</a:t>
            </a:r>
          </a:p>
          <a:p>
            <a:r>
              <a:rPr lang="en-US" dirty="0" smtClean="0"/>
              <a:t>Questions</a:t>
            </a:r>
          </a:p>
          <a:p>
            <a:r>
              <a:rPr lang="en-US" dirty="0" smtClean="0"/>
              <a:t>Concerns</a:t>
            </a:r>
          </a:p>
          <a:p>
            <a:r>
              <a:rPr lang="en-US" dirty="0" smtClean="0"/>
              <a:t>Sharing of information</a:t>
            </a:r>
          </a:p>
        </p:txBody>
      </p:sp>
    </p:spTree>
    <p:extLst>
      <p:ext uri="{BB962C8B-B14F-4D97-AF65-F5344CB8AC3E}">
        <p14:creationId xmlns:p14="http://schemas.microsoft.com/office/powerpoint/2010/main" val="1857267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meeting</a:t>
            </a:r>
            <a:endParaRPr lang="en-US" dirty="0"/>
          </a:p>
        </p:txBody>
      </p:sp>
      <p:sp>
        <p:nvSpPr>
          <p:cNvPr id="3" name="Content Placeholder 2"/>
          <p:cNvSpPr>
            <a:spLocks noGrp="1"/>
          </p:cNvSpPr>
          <p:nvPr>
            <p:ph idx="1"/>
          </p:nvPr>
        </p:nvSpPr>
        <p:spPr/>
        <p:txBody>
          <a:bodyPr anchor="t"/>
          <a:lstStyle/>
          <a:p>
            <a:pPr marL="0" indent="0">
              <a:buNone/>
            </a:pPr>
            <a:r>
              <a:rPr lang="en-US" dirty="0" smtClean="0"/>
              <a:t>November 10</a:t>
            </a:r>
            <a:endParaRPr lang="en-US" dirty="0"/>
          </a:p>
        </p:txBody>
      </p:sp>
    </p:spTree>
    <p:extLst>
      <p:ext uri="{BB962C8B-B14F-4D97-AF65-F5344CB8AC3E}">
        <p14:creationId xmlns:p14="http://schemas.microsoft.com/office/powerpoint/2010/main" val="2615039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11" y="0"/>
            <a:ext cx="9905998" cy="1905000"/>
          </a:xfrm>
        </p:spPr>
        <p:txBody>
          <a:bodyPr/>
          <a:lstStyle/>
          <a:p>
            <a:r>
              <a:rPr lang="en-US" dirty="0" smtClean="0"/>
              <a:t>Let’s go back! </a:t>
            </a:r>
            <a:endParaRPr lang="en-US" dirty="0"/>
          </a:p>
        </p:txBody>
      </p:sp>
      <p:sp>
        <p:nvSpPr>
          <p:cNvPr id="4" name="TextBox 3"/>
          <p:cNvSpPr txBox="1"/>
          <p:nvPr/>
        </p:nvSpPr>
        <p:spPr>
          <a:xfrm>
            <a:off x="1236372" y="1429555"/>
            <a:ext cx="9646276" cy="4247317"/>
          </a:xfrm>
          <a:prstGeom prst="rect">
            <a:avLst/>
          </a:prstGeom>
          <a:noFill/>
        </p:spPr>
        <p:txBody>
          <a:bodyPr wrap="square" rtlCol="0">
            <a:spAutoFit/>
          </a:bodyPr>
          <a:lstStyle/>
          <a:p>
            <a:r>
              <a:rPr lang="en-US" sz="2800" b="1" dirty="0" smtClean="0"/>
              <a:t>Lesson 3</a:t>
            </a:r>
          </a:p>
          <a:p>
            <a:endParaRPr lang="en-US" sz="2800" dirty="0"/>
          </a:p>
          <a:p>
            <a:pPr marL="457200" indent="-457200">
              <a:buFont typeface="Arial" panose="020B0604020202020204" pitchFamily="34" charset="0"/>
              <a:buChar char="•"/>
            </a:pPr>
            <a:r>
              <a:rPr lang="en-US" sz="2800" dirty="0" smtClean="0"/>
              <a:t>Cars were built, basically all the same, then not changed.</a:t>
            </a:r>
          </a:p>
          <a:p>
            <a:pPr marL="457200" indent="-457200">
              <a:buFont typeface="Arial" panose="020B0604020202020204" pitchFamily="34" charset="0"/>
              <a:buChar char="•"/>
            </a:pPr>
            <a:r>
              <a:rPr lang="en-US" sz="2800" dirty="0" smtClean="0"/>
              <a:t>We added washers to the pulley system; changing?</a:t>
            </a:r>
          </a:p>
          <a:p>
            <a:pPr marL="457200" indent="-457200">
              <a:buFont typeface="Arial" panose="020B0604020202020204" pitchFamily="34" charset="0"/>
              <a:buChar char="•"/>
            </a:pPr>
            <a:r>
              <a:rPr lang="en-US" sz="2800" dirty="0" smtClean="0"/>
              <a:t>The results?</a:t>
            </a:r>
          </a:p>
          <a:p>
            <a:pPr marL="457200" indent="-457200">
              <a:buFont typeface="Arial" panose="020B0604020202020204" pitchFamily="34" charset="0"/>
              <a:buChar char="•"/>
            </a:pPr>
            <a:r>
              <a:rPr lang="en-US" sz="2800" dirty="0" smtClean="0"/>
              <a:t>What is the claim?</a:t>
            </a:r>
          </a:p>
          <a:p>
            <a:endParaRPr lang="en-US" dirty="0"/>
          </a:p>
          <a:p>
            <a:endParaRPr lang="en-US" sz="2800" dirty="0" smtClean="0"/>
          </a:p>
          <a:p>
            <a:r>
              <a:rPr lang="en-US" sz="2800" dirty="0" smtClean="0"/>
              <a:t>Looking at the Essential Standards</a:t>
            </a:r>
            <a:endParaRPr lang="en-US" sz="2800" dirty="0"/>
          </a:p>
        </p:txBody>
      </p:sp>
    </p:spTree>
    <p:extLst>
      <p:ext uri="{BB962C8B-B14F-4D97-AF65-F5344CB8AC3E}">
        <p14:creationId xmlns:p14="http://schemas.microsoft.com/office/powerpoint/2010/main" val="162645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Rulers and Golf balls and Ping Pong Balls</a:t>
            </a:r>
            <a:endParaRPr lang="en-US" dirty="0"/>
          </a:p>
        </p:txBody>
      </p:sp>
      <p:sp>
        <p:nvSpPr>
          <p:cNvPr id="4" name="TextBox 3"/>
          <p:cNvSpPr txBox="1"/>
          <p:nvPr/>
        </p:nvSpPr>
        <p:spPr>
          <a:xfrm>
            <a:off x="8937938" y="618186"/>
            <a:ext cx="2109473" cy="369332"/>
          </a:xfrm>
          <a:prstGeom prst="rect">
            <a:avLst/>
          </a:prstGeom>
          <a:noFill/>
        </p:spPr>
        <p:txBody>
          <a:bodyPr wrap="square" rtlCol="0">
            <a:spAutoFit/>
          </a:bodyPr>
          <a:lstStyle/>
          <a:p>
            <a:r>
              <a:rPr lang="en-US" dirty="0" smtClean="0"/>
              <a:t>Engage</a:t>
            </a:r>
            <a:endParaRPr lang="en-US" dirty="0"/>
          </a:p>
        </p:txBody>
      </p:sp>
      <p:sp>
        <p:nvSpPr>
          <p:cNvPr id="5" name="TextBox 4"/>
          <p:cNvSpPr txBox="1"/>
          <p:nvPr/>
        </p:nvSpPr>
        <p:spPr>
          <a:xfrm>
            <a:off x="1326524" y="2240924"/>
            <a:ext cx="9720887" cy="2862322"/>
          </a:xfrm>
          <a:prstGeom prst="rect">
            <a:avLst/>
          </a:prstGeom>
          <a:noFill/>
        </p:spPr>
        <p:txBody>
          <a:bodyPr wrap="square" rtlCol="0">
            <a:spAutoFit/>
          </a:bodyPr>
          <a:lstStyle/>
          <a:p>
            <a:r>
              <a:rPr lang="en-US" dirty="0" smtClean="0"/>
              <a:t>Use a ruler to whack a ping pong ball across the table (note how much force you applied with the ruler). </a:t>
            </a:r>
          </a:p>
          <a:p>
            <a:endParaRPr lang="en-US" dirty="0"/>
          </a:p>
          <a:p>
            <a:r>
              <a:rPr lang="en-US" dirty="0" smtClean="0"/>
              <a:t>Use the same ruler and the same amount of force you used on the ping pong ball, this time use a golf ball. </a:t>
            </a:r>
          </a:p>
          <a:p>
            <a:endParaRPr lang="en-US" dirty="0"/>
          </a:p>
          <a:p>
            <a:r>
              <a:rPr lang="en-US" dirty="0" smtClean="0"/>
              <a:t>How did the golf ball move as compared to the ping pong ball?</a:t>
            </a:r>
          </a:p>
          <a:p>
            <a:endParaRPr lang="en-US" dirty="0"/>
          </a:p>
          <a:p>
            <a:r>
              <a:rPr lang="en-US" dirty="0" smtClean="0"/>
              <a:t>Try to get the golf ball to move at the same rate as the ping pong ball, explain what you had to do to do this.</a:t>
            </a:r>
            <a:endParaRPr lang="en-US" dirty="0"/>
          </a:p>
        </p:txBody>
      </p:sp>
    </p:spTree>
    <p:extLst>
      <p:ext uri="{BB962C8B-B14F-4D97-AF65-F5344CB8AC3E}">
        <p14:creationId xmlns:p14="http://schemas.microsoft.com/office/powerpoint/2010/main" val="2588098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set up – lesson three</a:t>
            </a:r>
            <a:endParaRPr lang="en-US" dirty="0"/>
          </a:p>
        </p:txBody>
      </p:sp>
      <p:sp>
        <p:nvSpPr>
          <p:cNvPr id="4" name="TextBox 3"/>
          <p:cNvSpPr txBox="1"/>
          <p:nvPr/>
        </p:nvSpPr>
        <p:spPr>
          <a:xfrm>
            <a:off x="1352281" y="2009104"/>
            <a:ext cx="8886423" cy="3046988"/>
          </a:xfrm>
          <a:prstGeom prst="rect">
            <a:avLst/>
          </a:prstGeom>
          <a:noFill/>
        </p:spPr>
        <p:txBody>
          <a:bodyPr wrap="square" rtlCol="0">
            <a:spAutoFit/>
          </a:bodyPr>
          <a:lstStyle/>
          <a:p>
            <a:r>
              <a:rPr lang="en-US" sz="2400" dirty="0" smtClean="0"/>
              <a:t>Materials:</a:t>
            </a:r>
          </a:p>
          <a:p>
            <a:pPr marL="285750" indent="-285750">
              <a:buFont typeface="Arial" panose="020B0604020202020204" pitchFamily="34" charset="0"/>
              <a:buChar char="•"/>
            </a:pPr>
            <a:r>
              <a:rPr lang="en-US" sz="2400" dirty="0" smtClean="0"/>
              <a:t>Buckets</a:t>
            </a:r>
          </a:p>
          <a:p>
            <a:pPr marL="285750" indent="-285750">
              <a:buFont typeface="Arial" panose="020B0604020202020204" pitchFamily="34" charset="0"/>
              <a:buChar char="•"/>
            </a:pPr>
            <a:r>
              <a:rPr lang="en-US" sz="2400" dirty="0" smtClean="0"/>
              <a:t>16 washers in a cup</a:t>
            </a:r>
          </a:p>
          <a:p>
            <a:pPr marL="285750" indent="-285750">
              <a:buFont typeface="Arial" panose="020B0604020202020204" pitchFamily="34" charset="0"/>
              <a:buChar char="•"/>
            </a:pPr>
            <a:r>
              <a:rPr lang="en-US" sz="2400" dirty="0" smtClean="0"/>
              <a:t>Book end</a:t>
            </a:r>
          </a:p>
          <a:p>
            <a:pPr marL="285750" indent="-285750">
              <a:buFont typeface="Arial" panose="020B0604020202020204" pitchFamily="34" charset="0"/>
              <a:buChar char="•"/>
            </a:pPr>
            <a:r>
              <a:rPr lang="en-US" sz="2400" dirty="0" smtClean="0"/>
              <a:t>Paper clip/string set up</a:t>
            </a:r>
          </a:p>
          <a:p>
            <a:pPr marL="285750" indent="-285750">
              <a:buFont typeface="Arial" panose="020B0604020202020204" pitchFamily="34" charset="0"/>
              <a:buChar char="•"/>
            </a:pPr>
            <a:r>
              <a:rPr lang="en-US" sz="2400" dirty="0" smtClean="0"/>
              <a:t>2 blocks</a:t>
            </a:r>
          </a:p>
          <a:p>
            <a:pPr marL="285750" indent="-285750">
              <a:buFont typeface="Arial" panose="020B0604020202020204" pitchFamily="34" charset="0"/>
              <a:buChar char="•"/>
            </a:pPr>
            <a:r>
              <a:rPr lang="en-US" sz="2400" dirty="0" smtClean="0"/>
              <a:t>Colored pencils: red, blue, green</a:t>
            </a:r>
          </a:p>
          <a:p>
            <a:pPr marL="285750" indent="-285750">
              <a:buFont typeface="Arial" panose="020B0604020202020204" pitchFamily="34" charset="0"/>
              <a:buChar char="•"/>
            </a:pPr>
            <a:r>
              <a:rPr lang="en-US" sz="2400" dirty="0" smtClean="0"/>
              <a:t>Timer</a:t>
            </a:r>
          </a:p>
        </p:txBody>
      </p:sp>
    </p:spTree>
    <p:extLst>
      <p:ext uri="{BB962C8B-B14F-4D97-AF65-F5344CB8AC3E}">
        <p14:creationId xmlns:p14="http://schemas.microsoft.com/office/powerpoint/2010/main" val="2963154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037" y="467933"/>
            <a:ext cx="9501946" cy="781318"/>
          </a:xfrm>
        </p:spPr>
        <p:txBody>
          <a:bodyPr/>
          <a:lstStyle/>
          <a:p>
            <a:r>
              <a:rPr lang="en-US" dirty="0" smtClean="0"/>
              <a:t>Set Up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521641">
            <a:off x="796140" y="2360209"/>
            <a:ext cx="4330377" cy="3771189"/>
          </a:xfrm>
          <a:prstGeom prst="rect">
            <a:avLst/>
          </a:prstGeom>
        </p:spPr>
      </p:pic>
      <p:sp>
        <p:nvSpPr>
          <p:cNvPr id="6" name="TextBox 5"/>
          <p:cNvSpPr txBox="1"/>
          <p:nvPr/>
        </p:nvSpPr>
        <p:spPr>
          <a:xfrm>
            <a:off x="953037" y="1249251"/>
            <a:ext cx="4211391" cy="646331"/>
          </a:xfrm>
          <a:prstGeom prst="rect">
            <a:avLst/>
          </a:prstGeom>
          <a:noFill/>
        </p:spPr>
        <p:txBody>
          <a:bodyPr wrap="square" rtlCol="0">
            <a:spAutoFit/>
          </a:bodyPr>
          <a:lstStyle/>
          <a:p>
            <a:r>
              <a:rPr lang="en-US" dirty="0" smtClean="0"/>
              <a:t>Rebuild the car – Page 21 (tm) </a:t>
            </a:r>
          </a:p>
          <a:p>
            <a:r>
              <a:rPr lang="en-US" dirty="0" smtClean="0"/>
              <a:t>Student book – page 5 </a:t>
            </a:r>
            <a:endParaRPr lang="en-US" dirty="0"/>
          </a:p>
        </p:txBody>
      </p:sp>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32620" y="4597394"/>
            <a:ext cx="4610362" cy="1081826"/>
          </a:xfrm>
        </p:spPr>
      </p:pic>
      <p:sp>
        <p:nvSpPr>
          <p:cNvPr id="8" name="TextBox 7"/>
          <p:cNvSpPr txBox="1"/>
          <p:nvPr/>
        </p:nvSpPr>
        <p:spPr>
          <a:xfrm>
            <a:off x="6632620" y="4061138"/>
            <a:ext cx="3039414" cy="369332"/>
          </a:xfrm>
          <a:prstGeom prst="rect">
            <a:avLst/>
          </a:prstGeom>
          <a:noFill/>
        </p:spPr>
        <p:txBody>
          <a:bodyPr wrap="square" rtlCol="0">
            <a:spAutoFit/>
          </a:bodyPr>
          <a:lstStyle/>
          <a:p>
            <a:r>
              <a:rPr lang="en-US" dirty="0" smtClean="0"/>
              <a:t>Page 32</a:t>
            </a:r>
            <a:endParaRPr lang="en-US" dirty="0"/>
          </a:p>
        </p:txBody>
      </p:sp>
      <p:sp>
        <p:nvSpPr>
          <p:cNvPr id="9" name="TextBox 8"/>
          <p:cNvSpPr txBox="1"/>
          <p:nvPr/>
        </p:nvSpPr>
        <p:spPr>
          <a:xfrm>
            <a:off x="6494933" y="1168996"/>
            <a:ext cx="4610362" cy="2739211"/>
          </a:xfrm>
          <a:prstGeom prst="rect">
            <a:avLst/>
          </a:prstGeom>
          <a:noFill/>
        </p:spPr>
        <p:txBody>
          <a:bodyPr wrap="square" rtlCol="0">
            <a:spAutoFit/>
          </a:bodyPr>
          <a:lstStyle/>
          <a:p>
            <a:r>
              <a:rPr lang="en-US" sz="3600" dirty="0" smtClean="0"/>
              <a:t>Set up the Falling Weight System</a:t>
            </a:r>
          </a:p>
          <a:p>
            <a:pPr marL="571500" indent="-571500">
              <a:buFont typeface="Arial" panose="020B0604020202020204" pitchFamily="34" charset="0"/>
              <a:buChar char="•"/>
            </a:pPr>
            <a:r>
              <a:rPr lang="en-US" sz="3200" dirty="0" smtClean="0"/>
              <a:t>TM - Pages 36-37</a:t>
            </a:r>
          </a:p>
          <a:p>
            <a:pPr marL="571500" indent="-571500">
              <a:buFont typeface="Arial" panose="020B0604020202020204" pitchFamily="34" charset="0"/>
              <a:buChar char="•"/>
            </a:pPr>
            <a:r>
              <a:rPr lang="en-US" sz="3200" dirty="0" smtClean="0"/>
              <a:t>Student pgs. 14-15</a:t>
            </a:r>
          </a:p>
          <a:p>
            <a:endParaRPr lang="en-US" sz="3600" dirty="0"/>
          </a:p>
        </p:txBody>
      </p:sp>
    </p:spTree>
    <p:extLst>
      <p:ext uri="{BB962C8B-B14F-4D97-AF65-F5344CB8AC3E}">
        <p14:creationId xmlns:p14="http://schemas.microsoft.com/office/powerpoint/2010/main" val="1843316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22040"/>
            <a:ext cx="9905998" cy="858592"/>
          </a:xfrm>
        </p:spPr>
        <p:txBody>
          <a:bodyPr/>
          <a:lstStyle/>
          <a:p>
            <a:r>
              <a:rPr lang="en-US" dirty="0" smtClean="0"/>
              <a:t>Here we go….</a:t>
            </a:r>
            <a:endParaRPr lang="en-US" dirty="0"/>
          </a:p>
        </p:txBody>
      </p:sp>
      <p:sp>
        <p:nvSpPr>
          <p:cNvPr id="4" name="TextBox 3"/>
          <p:cNvSpPr txBox="1"/>
          <p:nvPr/>
        </p:nvSpPr>
        <p:spPr>
          <a:xfrm>
            <a:off x="9401577" y="566670"/>
            <a:ext cx="1645834" cy="369332"/>
          </a:xfrm>
          <a:prstGeom prst="rect">
            <a:avLst/>
          </a:prstGeom>
          <a:noFill/>
        </p:spPr>
        <p:txBody>
          <a:bodyPr wrap="square" rtlCol="0">
            <a:spAutoFit/>
          </a:bodyPr>
          <a:lstStyle/>
          <a:p>
            <a:r>
              <a:rPr lang="en-US" dirty="0" smtClean="0"/>
              <a:t>Explore</a:t>
            </a:r>
            <a:endParaRPr lang="en-US" dirty="0"/>
          </a:p>
        </p:txBody>
      </p:sp>
      <p:sp>
        <p:nvSpPr>
          <p:cNvPr id="5" name="TextBox 4"/>
          <p:cNvSpPr txBox="1"/>
          <p:nvPr/>
        </p:nvSpPr>
        <p:spPr>
          <a:xfrm>
            <a:off x="1141414" y="1180632"/>
            <a:ext cx="9457900" cy="6555641"/>
          </a:xfrm>
          <a:prstGeom prst="rect">
            <a:avLst/>
          </a:prstGeom>
          <a:noFill/>
        </p:spPr>
        <p:txBody>
          <a:bodyPr wrap="square" rtlCol="0">
            <a:spAutoFit/>
          </a:bodyPr>
          <a:lstStyle/>
          <a:p>
            <a:r>
              <a:rPr lang="en-US" sz="2000" dirty="0" smtClean="0"/>
              <a:t>What are some examples of how we measure motion with time? </a:t>
            </a:r>
          </a:p>
          <a:p>
            <a:endParaRPr lang="en-US" sz="2000" dirty="0"/>
          </a:p>
          <a:p>
            <a:r>
              <a:rPr lang="en-US" sz="2000" u="sng" dirty="0" smtClean="0">
                <a:solidFill>
                  <a:schemeClr val="accent2">
                    <a:lumMod val="60000"/>
                    <a:lumOff val="40000"/>
                  </a:schemeClr>
                </a:solidFill>
              </a:rPr>
              <a:t>Question:</a:t>
            </a:r>
          </a:p>
          <a:p>
            <a:r>
              <a:rPr lang="en-US" sz="2000" dirty="0" smtClean="0"/>
              <a:t>How will adding blocks of wood to your vehicles possibly change the way in which your vehicles move?</a:t>
            </a:r>
          </a:p>
          <a:p>
            <a:endParaRPr lang="en-US" sz="2000" u="sng" dirty="0" smtClean="0">
              <a:solidFill>
                <a:schemeClr val="accent2">
                  <a:lumMod val="60000"/>
                  <a:lumOff val="40000"/>
                </a:schemeClr>
              </a:solidFill>
            </a:endParaRPr>
          </a:p>
          <a:p>
            <a:r>
              <a:rPr lang="en-US" sz="2000" u="sng" dirty="0" smtClean="0">
                <a:solidFill>
                  <a:schemeClr val="accent2">
                    <a:lumMod val="60000"/>
                    <a:lumOff val="40000"/>
                  </a:schemeClr>
                </a:solidFill>
              </a:rPr>
              <a:t>Hypothesis:</a:t>
            </a:r>
          </a:p>
          <a:p>
            <a:endParaRPr lang="en-US" sz="2000" dirty="0"/>
          </a:p>
          <a:p>
            <a:r>
              <a:rPr lang="en-US" sz="2000" u="sng" dirty="0" smtClean="0">
                <a:solidFill>
                  <a:schemeClr val="accent2">
                    <a:lumMod val="60000"/>
                    <a:lumOff val="40000"/>
                  </a:schemeClr>
                </a:solidFill>
              </a:rPr>
              <a:t>Procedure: </a:t>
            </a:r>
          </a:p>
          <a:p>
            <a:r>
              <a:rPr lang="en-US" sz="2000" dirty="0" smtClean="0"/>
              <a:t>Teacher’s manual pgs. 46-47</a:t>
            </a:r>
          </a:p>
          <a:p>
            <a:r>
              <a:rPr lang="en-US" sz="2000" dirty="0" smtClean="0"/>
              <a:t>Student pgs. 20-22</a:t>
            </a:r>
          </a:p>
          <a:p>
            <a:endParaRPr lang="en-US" sz="2000" u="sng" dirty="0">
              <a:solidFill>
                <a:schemeClr val="accent2">
                  <a:lumMod val="60000"/>
                  <a:lumOff val="40000"/>
                </a:schemeClr>
              </a:solidFill>
            </a:endParaRPr>
          </a:p>
          <a:p>
            <a:r>
              <a:rPr lang="en-US" sz="2000" u="sng" dirty="0" smtClean="0">
                <a:solidFill>
                  <a:schemeClr val="accent2">
                    <a:lumMod val="60000"/>
                    <a:lumOff val="40000"/>
                  </a:schemeClr>
                </a:solidFill>
              </a:rPr>
              <a:t>Reminders:</a:t>
            </a:r>
          </a:p>
          <a:p>
            <a:r>
              <a:rPr lang="en-US" sz="2000" dirty="0" smtClean="0"/>
              <a:t>5 trials of each (and only 5, no do overs)</a:t>
            </a:r>
          </a:p>
          <a:p>
            <a:r>
              <a:rPr lang="en-US" sz="2000" dirty="0" smtClean="0"/>
              <a:t>Round time to the nearest second</a:t>
            </a:r>
          </a:p>
          <a:p>
            <a:r>
              <a:rPr lang="en-US" sz="2000" dirty="0" smtClean="0"/>
              <a:t>Record results on the </a:t>
            </a:r>
            <a:r>
              <a:rPr lang="en-US" sz="2000" dirty="0" smtClean="0">
                <a:solidFill>
                  <a:schemeClr val="accent2">
                    <a:lumMod val="60000"/>
                    <a:lumOff val="40000"/>
                  </a:schemeClr>
                </a:solidFill>
              </a:rPr>
              <a:t>Graphing Data </a:t>
            </a:r>
            <a:r>
              <a:rPr lang="en-US" sz="2000" dirty="0" smtClean="0"/>
              <a:t>sheet (only put the dots and the number of washers you used – 10 is suggested use).</a:t>
            </a:r>
          </a:p>
          <a:p>
            <a:r>
              <a:rPr lang="en-US" sz="2000" dirty="0" smtClean="0"/>
              <a:t>What are the variables to control?</a:t>
            </a:r>
          </a:p>
          <a:p>
            <a:endParaRPr lang="en-US" sz="2000" dirty="0"/>
          </a:p>
          <a:p>
            <a:endParaRPr lang="en-US" sz="2000" dirty="0" smtClean="0"/>
          </a:p>
          <a:p>
            <a:endParaRPr lang="en-US" sz="2000" dirty="0"/>
          </a:p>
        </p:txBody>
      </p:sp>
    </p:spTree>
    <p:extLst>
      <p:ext uri="{BB962C8B-B14F-4D97-AF65-F5344CB8AC3E}">
        <p14:creationId xmlns:p14="http://schemas.microsoft.com/office/powerpoint/2010/main" val="132293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additive="base">
                                        <p:cTn id="2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 calcmode="lin" valueType="num">
                                      <p:cBhvr additive="base">
                                        <p:cTn id="3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anim calcmode="lin" valueType="num">
                                      <p:cBhvr additive="base">
                                        <p:cTn id="3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 calcmode="lin" valueType="num">
                                      <p:cBhvr additive="base">
                                        <p:cTn id="4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anim calcmode="lin" valueType="num">
                                      <p:cBhvr additive="base">
                                        <p:cTn id="4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anim calcmode="lin" valueType="num">
                                      <p:cBhvr additive="base">
                                        <p:cTn id="51"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5" end="15"/>
                                            </p:txEl>
                                          </p:spTgt>
                                        </p:tgtEl>
                                        <p:attrNameLst>
                                          <p:attrName>style.visibility</p:attrName>
                                        </p:attrNameLst>
                                      </p:cBhvr>
                                      <p:to>
                                        <p:strVal val="visible"/>
                                      </p:to>
                                    </p:set>
                                    <p:anim calcmode="lin" valueType="num">
                                      <p:cBhvr additive="base">
                                        <p:cTn id="55"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77532"/>
          </a:xfrm>
        </p:spPr>
        <p:txBody>
          <a:bodyPr/>
          <a:lstStyle/>
          <a:p>
            <a:r>
              <a:rPr lang="en-US" dirty="0" smtClean="0"/>
              <a:t>Looking at the Data</a:t>
            </a:r>
            <a:endParaRPr lang="en-US" dirty="0"/>
          </a:p>
        </p:txBody>
      </p:sp>
      <p:sp>
        <p:nvSpPr>
          <p:cNvPr id="4" name="TextBox 3"/>
          <p:cNvSpPr txBox="1"/>
          <p:nvPr/>
        </p:nvSpPr>
        <p:spPr>
          <a:xfrm>
            <a:off x="1249251" y="1687132"/>
            <a:ext cx="9247031" cy="3323987"/>
          </a:xfrm>
          <a:prstGeom prst="rect">
            <a:avLst/>
          </a:prstGeom>
          <a:noFill/>
        </p:spPr>
        <p:txBody>
          <a:bodyPr wrap="square" rtlCol="0">
            <a:spAutoFit/>
          </a:bodyPr>
          <a:lstStyle/>
          <a:p>
            <a:r>
              <a:rPr lang="en-US" sz="3200" dirty="0" smtClean="0"/>
              <a:t>Which measure of center are we going to use?</a:t>
            </a:r>
          </a:p>
          <a:p>
            <a:r>
              <a:rPr lang="en-US" sz="3200" dirty="0" smtClean="0"/>
              <a:t>Which measure of center do they list?</a:t>
            </a:r>
          </a:p>
          <a:p>
            <a:r>
              <a:rPr lang="en-US" sz="3200" dirty="0" smtClean="0"/>
              <a:t>	Is one better than the other to use?</a:t>
            </a:r>
          </a:p>
          <a:p>
            <a:r>
              <a:rPr lang="en-US" sz="3200" dirty="0" smtClean="0"/>
              <a:t>Why is mean not a choice?</a:t>
            </a:r>
          </a:p>
          <a:p>
            <a:r>
              <a:rPr lang="en-US" sz="3200" dirty="0" smtClean="0"/>
              <a:t>What kind of graph is this considered? </a:t>
            </a:r>
          </a:p>
          <a:p>
            <a:endParaRPr lang="en-US" dirty="0"/>
          </a:p>
        </p:txBody>
      </p:sp>
      <p:sp>
        <p:nvSpPr>
          <p:cNvPr id="5" name="TextBox 4"/>
          <p:cNvSpPr txBox="1"/>
          <p:nvPr/>
        </p:nvSpPr>
        <p:spPr>
          <a:xfrm>
            <a:off x="8461420" y="425003"/>
            <a:ext cx="2730321" cy="369332"/>
          </a:xfrm>
          <a:prstGeom prst="rect">
            <a:avLst/>
          </a:prstGeom>
          <a:noFill/>
        </p:spPr>
        <p:txBody>
          <a:bodyPr wrap="square" rtlCol="0">
            <a:spAutoFit/>
          </a:bodyPr>
          <a:lstStyle/>
          <a:p>
            <a:r>
              <a:rPr lang="en-US" dirty="0" smtClean="0"/>
              <a:t>Explain</a:t>
            </a:r>
            <a:endParaRPr lang="en-US" dirty="0"/>
          </a:p>
        </p:txBody>
      </p:sp>
    </p:spTree>
    <p:extLst>
      <p:ext uri="{BB962C8B-B14F-4D97-AF65-F5344CB8AC3E}">
        <p14:creationId xmlns:p14="http://schemas.microsoft.com/office/powerpoint/2010/main" val="246128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22" y="583842"/>
            <a:ext cx="10377710" cy="1592688"/>
          </a:xfrm>
        </p:spPr>
        <p:txBody>
          <a:bodyPr/>
          <a:lstStyle/>
          <a:p>
            <a:r>
              <a:rPr lang="en-US" dirty="0" smtClean="0"/>
              <a:t>What does the data tell us about motion?</a:t>
            </a:r>
            <a:endParaRPr lang="en-US" dirty="0"/>
          </a:p>
        </p:txBody>
      </p:sp>
      <p:sp>
        <p:nvSpPr>
          <p:cNvPr id="5" name="TextBox 4"/>
          <p:cNvSpPr txBox="1"/>
          <p:nvPr/>
        </p:nvSpPr>
        <p:spPr>
          <a:xfrm>
            <a:off x="811369" y="2047741"/>
            <a:ext cx="9929611" cy="3970318"/>
          </a:xfrm>
          <a:prstGeom prst="rect">
            <a:avLst/>
          </a:prstGeom>
          <a:noFill/>
        </p:spPr>
        <p:txBody>
          <a:bodyPr wrap="square" rtlCol="0">
            <a:spAutoFit/>
          </a:bodyPr>
          <a:lstStyle/>
          <a:p>
            <a:r>
              <a:rPr lang="en-US" sz="3600" u="sng" dirty="0" smtClean="0">
                <a:solidFill>
                  <a:schemeClr val="accent2">
                    <a:lumMod val="60000"/>
                    <a:lumOff val="40000"/>
                  </a:schemeClr>
                </a:solidFill>
              </a:rPr>
              <a:t>Question:</a:t>
            </a:r>
          </a:p>
          <a:p>
            <a:r>
              <a:rPr lang="en-US" sz="3600" dirty="0"/>
              <a:t>How will adding blocks of wood to your vehicles possibly change the way in which your vehicles move</a:t>
            </a:r>
            <a:r>
              <a:rPr lang="en-US" sz="3600" dirty="0" smtClean="0"/>
              <a:t>?</a:t>
            </a:r>
          </a:p>
          <a:p>
            <a:endParaRPr lang="en-US" sz="3600" dirty="0"/>
          </a:p>
          <a:p>
            <a:r>
              <a:rPr lang="en-US" sz="3600" u="sng" dirty="0" smtClean="0">
                <a:solidFill>
                  <a:schemeClr val="accent2">
                    <a:lumMod val="60000"/>
                    <a:lumOff val="40000"/>
                  </a:schemeClr>
                </a:solidFill>
              </a:rPr>
              <a:t>Vocabulary</a:t>
            </a:r>
            <a:endParaRPr lang="en-US" sz="3600" u="sng" dirty="0">
              <a:solidFill>
                <a:schemeClr val="accent2">
                  <a:lumMod val="60000"/>
                  <a:lumOff val="40000"/>
                </a:schemeClr>
              </a:solidFill>
            </a:endParaRPr>
          </a:p>
          <a:p>
            <a:endParaRPr lang="en-US" dirty="0" smtClean="0"/>
          </a:p>
          <a:p>
            <a:r>
              <a:rPr lang="en-US" dirty="0" smtClean="0"/>
              <a:t> </a:t>
            </a:r>
            <a:endParaRPr lang="en-US" dirty="0"/>
          </a:p>
        </p:txBody>
      </p:sp>
    </p:spTree>
    <p:extLst>
      <p:ext uri="{BB962C8B-B14F-4D97-AF65-F5344CB8AC3E}">
        <p14:creationId xmlns:p14="http://schemas.microsoft.com/office/powerpoint/2010/main" val="1063415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 Evidence, and </a:t>
            </a:r>
            <a:r>
              <a:rPr lang="en-US" dirty="0" err="1" smtClean="0"/>
              <a:t>REasoning</a:t>
            </a:r>
            <a:endParaRPr lang="en-US" dirty="0"/>
          </a:p>
        </p:txBody>
      </p:sp>
      <p:sp>
        <p:nvSpPr>
          <p:cNvPr id="4" name="TextBox 3"/>
          <p:cNvSpPr txBox="1"/>
          <p:nvPr/>
        </p:nvSpPr>
        <p:spPr>
          <a:xfrm>
            <a:off x="1313645" y="2202287"/>
            <a:ext cx="8319752" cy="5478423"/>
          </a:xfrm>
          <a:prstGeom prst="rect">
            <a:avLst/>
          </a:prstGeom>
          <a:noFill/>
        </p:spPr>
        <p:txBody>
          <a:bodyPr wrap="square" rtlCol="0">
            <a:spAutoFit/>
          </a:bodyPr>
          <a:lstStyle/>
          <a:p>
            <a:r>
              <a:rPr lang="en-US" sz="2800" i="1" dirty="0" smtClean="0"/>
              <a:t>Science and Children </a:t>
            </a:r>
            <a:r>
              <a:rPr lang="en-US" sz="2800" dirty="0" smtClean="0"/>
              <a:t>article, April/May 2011</a:t>
            </a:r>
          </a:p>
          <a:p>
            <a:endParaRPr lang="en-US" sz="2800" dirty="0"/>
          </a:p>
          <a:p>
            <a:pPr marL="342900" indent="-342900">
              <a:buAutoNum type="arabicPeriod"/>
            </a:pPr>
            <a:r>
              <a:rPr lang="en-US" sz="2800" dirty="0" smtClean="0"/>
              <a:t>Read article</a:t>
            </a:r>
          </a:p>
          <a:p>
            <a:pPr marL="342900" indent="-342900">
              <a:buAutoNum type="arabicPeriod"/>
            </a:pPr>
            <a:r>
              <a:rPr lang="en-US" sz="2800" dirty="0" smtClean="0"/>
              <a:t>Discuss at your group: your claims, evidence and reasoning for the weight bearing vehicles.</a:t>
            </a:r>
          </a:p>
          <a:p>
            <a:pPr marL="342900" indent="-342900">
              <a:buAutoNum type="arabicPeriod" startAt="3"/>
            </a:pPr>
            <a:r>
              <a:rPr lang="en-US" sz="2800" dirty="0" smtClean="0"/>
              <a:t>Make a claims, evidence and reasoning chart.</a:t>
            </a:r>
          </a:p>
          <a:p>
            <a:endParaRPr lang="en-US" dirty="0" smtClean="0"/>
          </a:p>
          <a:p>
            <a:endParaRPr lang="en-US" dirty="0" smtClean="0"/>
          </a:p>
          <a:p>
            <a:endParaRPr lang="en-US" dirty="0"/>
          </a:p>
          <a:p>
            <a:pPr marL="342900" indent="-342900">
              <a:buAutoNum type="arabicPeriod"/>
            </a:pP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316125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Golf balls and Ping pong balls…</a:t>
            </a:r>
            <a:endParaRPr lang="en-US" dirty="0"/>
          </a:p>
        </p:txBody>
      </p:sp>
      <p:sp>
        <p:nvSpPr>
          <p:cNvPr id="4" name="TextBox 3"/>
          <p:cNvSpPr txBox="1"/>
          <p:nvPr/>
        </p:nvSpPr>
        <p:spPr>
          <a:xfrm>
            <a:off x="8564451" y="502276"/>
            <a:ext cx="2482960" cy="369332"/>
          </a:xfrm>
          <a:prstGeom prst="rect">
            <a:avLst/>
          </a:prstGeom>
          <a:noFill/>
        </p:spPr>
        <p:txBody>
          <a:bodyPr wrap="square" rtlCol="0">
            <a:spAutoFit/>
          </a:bodyPr>
          <a:lstStyle/>
          <a:p>
            <a:r>
              <a:rPr lang="en-US" dirty="0" smtClean="0"/>
              <a:t>Explain</a:t>
            </a:r>
            <a:endParaRPr lang="en-US" dirty="0"/>
          </a:p>
        </p:txBody>
      </p:sp>
      <p:sp>
        <p:nvSpPr>
          <p:cNvPr id="6" name="TextBox 5"/>
          <p:cNvSpPr txBox="1"/>
          <p:nvPr/>
        </p:nvSpPr>
        <p:spPr>
          <a:xfrm>
            <a:off x="1339403" y="2253802"/>
            <a:ext cx="7881870" cy="3139321"/>
          </a:xfrm>
          <a:prstGeom prst="rect">
            <a:avLst/>
          </a:prstGeom>
          <a:noFill/>
        </p:spPr>
        <p:txBody>
          <a:bodyPr wrap="square" rtlCol="0">
            <a:spAutoFit/>
          </a:bodyPr>
          <a:lstStyle/>
          <a:p>
            <a:r>
              <a:rPr lang="en-US" sz="2400" dirty="0" smtClean="0"/>
              <a:t>Using your vocabulary:</a:t>
            </a:r>
          </a:p>
          <a:p>
            <a:endParaRPr lang="en-US" sz="2400" dirty="0"/>
          </a:p>
          <a:p>
            <a:endParaRPr lang="en-US" sz="2400" dirty="0" smtClean="0"/>
          </a:p>
          <a:p>
            <a:r>
              <a:rPr lang="en-US" sz="2400" dirty="0" smtClean="0"/>
              <a:t>Explain what was happening when we were whacking around the golf balls and the ping pong balls.</a:t>
            </a:r>
          </a:p>
          <a:p>
            <a:endParaRPr lang="en-US" dirty="0"/>
          </a:p>
          <a:p>
            <a:endParaRPr lang="en-US" dirty="0" smtClean="0"/>
          </a:p>
          <a:p>
            <a:endParaRPr lang="en-US" dirty="0"/>
          </a:p>
        </p:txBody>
      </p:sp>
    </p:spTree>
    <p:extLst>
      <p:ext uri="{BB962C8B-B14F-4D97-AF65-F5344CB8AC3E}">
        <p14:creationId xmlns:p14="http://schemas.microsoft.com/office/powerpoint/2010/main" val="2321741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STC – Force and Motion: STEM </a:t>
            </a:r>
            <a:r>
              <a:rPr lang="en-US" dirty="0" err="1" smtClean="0"/>
              <a:t>bASED</a:t>
            </a:r>
            <a:r>
              <a:rPr lang="en-US" dirty="0" smtClean="0"/>
              <a:t> </a:t>
            </a:r>
            <a:r>
              <a:rPr lang="en-US" dirty="0" err="1" smtClean="0"/>
              <a:t>SCience</a:t>
            </a:r>
            <a:endParaRPr lang="en-US" dirty="0"/>
          </a:p>
        </p:txBody>
      </p:sp>
      <p:sp>
        <p:nvSpPr>
          <p:cNvPr id="3" name="Content Placeholder 2"/>
          <p:cNvSpPr>
            <a:spLocks noGrp="1"/>
          </p:cNvSpPr>
          <p:nvPr>
            <p:ph idx="1"/>
          </p:nvPr>
        </p:nvSpPr>
        <p:spPr>
          <a:xfrm>
            <a:off x="1141413" y="2382593"/>
            <a:ext cx="9905998" cy="3408608"/>
          </a:xfrm>
        </p:spPr>
        <p:txBody>
          <a:bodyPr/>
          <a:lstStyle/>
          <a:p>
            <a:r>
              <a:rPr lang="en-US" dirty="0" smtClean="0"/>
              <a:t>Addresses science standards</a:t>
            </a:r>
          </a:p>
          <a:p>
            <a:r>
              <a:rPr lang="en-US" dirty="0" smtClean="0"/>
              <a:t>Engage in natural phenomena</a:t>
            </a:r>
          </a:p>
          <a:p>
            <a:r>
              <a:rPr lang="en-US" dirty="0" smtClean="0"/>
              <a:t>Work with Tools of science</a:t>
            </a:r>
          </a:p>
          <a:p>
            <a:r>
              <a:rPr lang="en-US" dirty="0" smtClean="0"/>
              <a:t>Solve real world problems</a:t>
            </a:r>
          </a:p>
          <a:p>
            <a:r>
              <a:rPr lang="en-US" dirty="0" smtClean="0"/>
              <a:t>Work on technical design</a:t>
            </a:r>
          </a:p>
          <a:p>
            <a:endParaRPr lang="en-US" dirty="0"/>
          </a:p>
        </p:txBody>
      </p:sp>
    </p:spTree>
    <p:extLst>
      <p:ext uri="{BB962C8B-B14F-4D97-AF65-F5344CB8AC3E}">
        <p14:creationId xmlns:p14="http://schemas.microsoft.com/office/powerpoint/2010/main" val="2353413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137" y="236113"/>
            <a:ext cx="9905998" cy="1905000"/>
          </a:xfrm>
        </p:spPr>
        <p:txBody>
          <a:bodyPr/>
          <a:lstStyle/>
          <a:p>
            <a:r>
              <a:rPr lang="en-US" dirty="0" smtClean="0"/>
              <a:t>Who is responsible for our understanding of this science phenomena? </a:t>
            </a:r>
            <a:endParaRPr lang="en-US" dirty="0"/>
          </a:p>
        </p:txBody>
      </p:sp>
      <p:pic>
        <p:nvPicPr>
          <p:cNvPr id="1028" name="Picture 4" descr="http://sirisaacnewton.info/wp-content/uploads/2013/06/isaac-newton-illustr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05" y="1970468"/>
            <a:ext cx="5767544" cy="39699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75691" y="1970468"/>
            <a:ext cx="3760631" cy="4247317"/>
          </a:xfrm>
          <a:prstGeom prst="rect">
            <a:avLst/>
          </a:prstGeom>
          <a:noFill/>
        </p:spPr>
        <p:txBody>
          <a:bodyPr wrap="square" rtlCol="0">
            <a:spAutoFit/>
          </a:bodyPr>
          <a:lstStyle/>
          <a:p>
            <a:r>
              <a:rPr lang="en-US" dirty="0" smtClean="0">
                <a:hlinkClick r:id="rId2"/>
              </a:rPr>
              <a:t>Video 1</a:t>
            </a:r>
            <a:endParaRPr lang="en-US" dirty="0" smtClean="0"/>
          </a:p>
          <a:p>
            <a:endParaRPr lang="en-US" dirty="0"/>
          </a:p>
          <a:p>
            <a:r>
              <a:rPr lang="en-US" dirty="0" smtClean="0">
                <a:hlinkClick r:id="rId4"/>
              </a:rPr>
              <a:t>Video 2</a:t>
            </a:r>
            <a:endParaRPr lang="en-US" dirty="0"/>
          </a:p>
          <a:p>
            <a:endParaRPr lang="en-US" dirty="0" smtClean="0"/>
          </a:p>
          <a:p>
            <a:r>
              <a:rPr lang="en-US" dirty="0" smtClean="0">
                <a:hlinkClick r:id="rId5"/>
              </a:rPr>
              <a:t>Video 3</a:t>
            </a:r>
            <a:endParaRPr lang="en-US" dirty="0" smtClean="0"/>
          </a:p>
          <a:p>
            <a:endParaRPr lang="en-US" dirty="0"/>
          </a:p>
          <a:p>
            <a:r>
              <a:rPr lang="en-US" dirty="0" smtClean="0">
                <a:hlinkClick r:id="rId6"/>
              </a:rPr>
              <a:t>Video 4</a:t>
            </a:r>
            <a:endParaRPr lang="en-US" dirty="0" smtClean="0"/>
          </a:p>
          <a:p>
            <a:endParaRPr lang="en-US" dirty="0"/>
          </a:p>
          <a:p>
            <a:r>
              <a:rPr lang="en-US" dirty="0" smtClean="0">
                <a:hlinkClick r:id="rId7"/>
              </a:rPr>
              <a:t>Video 5</a:t>
            </a:r>
            <a:endParaRPr lang="en-US" dirty="0" smtClean="0"/>
          </a:p>
          <a:p>
            <a:endParaRPr lang="en-US" dirty="0" smtClean="0"/>
          </a:p>
          <a:p>
            <a:r>
              <a:rPr lang="en-US" dirty="0" smtClean="0">
                <a:hlinkClick r:id="rId8"/>
              </a:rPr>
              <a:t>Video 6</a:t>
            </a:r>
            <a:endParaRPr lang="en-US" dirty="0" smtClean="0"/>
          </a:p>
          <a:p>
            <a:endParaRPr lang="en-US" dirty="0"/>
          </a:p>
          <a:p>
            <a:r>
              <a:rPr lang="en-US" dirty="0" smtClean="0">
                <a:hlinkClick r:id="rId9"/>
              </a:rPr>
              <a:t>Newton’s Second</a:t>
            </a:r>
            <a:endParaRPr lang="en-US" dirty="0" smtClean="0"/>
          </a:p>
          <a:p>
            <a:endParaRPr lang="en-US" dirty="0"/>
          </a:p>
          <a:p>
            <a:endParaRPr lang="en-US" dirty="0"/>
          </a:p>
        </p:txBody>
      </p:sp>
      <p:sp>
        <p:nvSpPr>
          <p:cNvPr id="7" name="TextBox 6"/>
          <p:cNvSpPr txBox="1"/>
          <p:nvPr/>
        </p:nvSpPr>
        <p:spPr>
          <a:xfrm>
            <a:off x="8744755" y="386366"/>
            <a:ext cx="2395470" cy="369332"/>
          </a:xfrm>
          <a:prstGeom prst="rect">
            <a:avLst/>
          </a:prstGeom>
          <a:noFill/>
        </p:spPr>
        <p:txBody>
          <a:bodyPr wrap="square" rtlCol="0">
            <a:spAutoFit/>
          </a:bodyPr>
          <a:lstStyle/>
          <a:p>
            <a:r>
              <a:rPr lang="en-US" dirty="0" smtClean="0"/>
              <a:t>Extend/elaborate</a:t>
            </a:r>
            <a:endParaRPr lang="en-US" dirty="0"/>
          </a:p>
        </p:txBody>
      </p:sp>
      <p:sp>
        <p:nvSpPr>
          <p:cNvPr id="8" name="TextBox 7"/>
          <p:cNvSpPr txBox="1"/>
          <p:nvPr/>
        </p:nvSpPr>
        <p:spPr>
          <a:xfrm>
            <a:off x="780805" y="5976388"/>
            <a:ext cx="9998812" cy="369332"/>
          </a:xfrm>
          <a:prstGeom prst="rect">
            <a:avLst/>
          </a:prstGeom>
          <a:noFill/>
        </p:spPr>
        <p:txBody>
          <a:bodyPr wrap="square" rtlCol="0">
            <a:spAutoFit/>
          </a:bodyPr>
          <a:lstStyle/>
          <a:p>
            <a:r>
              <a:rPr lang="en-US" dirty="0" smtClean="0"/>
              <a:t>Tie either the NASA clips or the </a:t>
            </a:r>
            <a:r>
              <a:rPr lang="en-US" i="1" dirty="0" smtClean="0"/>
              <a:t>Making Science Easy </a:t>
            </a:r>
            <a:r>
              <a:rPr lang="en-US" dirty="0" smtClean="0"/>
              <a:t>to your load bearing cars. </a:t>
            </a:r>
            <a:r>
              <a:rPr lang="en-US" i="1" dirty="0" smtClean="0"/>
              <a:t> </a:t>
            </a:r>
            <a:endParaRPr lang="en-US" i="1" dirty="0"/>
          </a:p>
        </p:txBody>
      </p:sp>
    </p:spTree>
    <p:extLst>
      <p:ext uri="{BB962C8B-B14F-4D97-AF65-F5344CB8AC3E}">
        <p14:creationId xmlns:p14="http://schemas.microsoft.com/office/powerpoint/2010/main" val="1799083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037" y="609600"/>
            <a:ext cx="10094374" cy="716924"/>
          </a:xfrm>
        </p:spPr>
        <p:txBody>
          <a:bodyPr/>
          <a:lstStyle/>
          <a:p>
            <a:r>
              <a:rPr lang="en-US" dirty="0" smtClean="0"/>
              <a:t>Other Extend/elaborate  Ideas…..</a:t>
            </a:r>
            <a:endParaRPr lang="en-US" dirty="0"/>
          </a:p>
        </p:txBody>
      </p:sp>
      <p:sp>
        <p:nvSpPr>
          <p:cNvPr id="4" name="TextBox 3"/>
          <p:cNvSpPr txBox="1"/>
          <p:nvPr/>
        </p:nvSpPr>
        <p:spPr>
          <a:xfrm>
            <a:off x="1094704" y="1481070"/>
            <a:ext cx="9362941" cy="2308324"/>
          </a:xfrm>
          <a:prstGeom prst="rect">
            <a:avLst/>
          </a:prstGeom>
          <a:noFill/>
        </p:spPr>
        <p:txBody>
          <a:bodyPr wrap="square" rtlCol="0">
            <a:spAutoFit/>
          </a:bodyPr>
          <a:lstStyle/>
          <a:p>
            <a:r>
              <a:rPr lang="en-US" dirty="0" smtClean="0"/>
              <a:t>Page 45 in teacher’s manual</a:t>
            </a:r>
          </a:p>
          <a:p>
            <a:endParaRPr lang="en-US" dirty="0"/>
          </a:p>
          <a:p>
            <a:endParaRPr lang="en-US" dirty="0" smtClean="0"/>
          </a:p>
          <a:p>
            <a:r>
              <a:rPr lang="en-US" u="sng" dirty="0" smtClean="0">
                <a:solidFill>
                  <a:schemeClr val="accent2">
                    <a:lumMod val="60000"/>
                    <a:lumOff val="40000"/>
                  </a:schemeClr>
                </a:solidFill>
              </a:rPr>
              <a:t>Literacy connection:</a:t>
            </a:r>
            <a:r>
              <a:rPr lang="en-US" dirty="0" smtClean="0"/>
              <a:t> </a:t>
            </a:r>
            <a:endParaRPr lang="en-US" dirty="0"/>
          </a:p>
          <a:p>
            <a:r>
              <a:rPr lang="en-US" dirty="0" smtClean="0"/>
              <a:t>Read: </a:t>
            </a:r>
            <a:r>
              <a:rPr lang="en-US" i="1" dirty="0" smtClean="0"/>
              <a:t>Motion and Design: “</a:t>
            </a:r>
            <a:r>
              <a:rPr lang="en-US" dirty="0" smtClean="0"/>
              <a:t>Learning from Butterflies”</a:t>
            </a:r>
          </a:p>
          <a:p>
            <a:r>
              <a:rPr lang="en-US" dirty="0"/>
              <a:t>	M</a:t>
            </a:r>
            <a:r>
              <a:rPr lang="en-US" dirty="0" smtClean="0"/>
              <a:t>ake the connection between article and what we did with our weight bearing vehicles.</a:t>
            </a:r>
          </a:p>
          <a:p>
            <a:endParaRPr lang="en-US" dirty="0"/>
          </a:p>
        </p:txBody>
      </p:sp>
    </p:spTree>
    <p:extLst>
      <p:ext uri="{BB962C8B-B14F-4D97-AF65-F5344CB8AC3E}">
        <p14:creationId xmlns:p14="http://schemas.microsoft.com/office/powerpoint/2010/main" val="246544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89" y="609600"/>
            <a:ext cx="10004222" cy="948744"/>
          </a:xfrm>
        </p:spPr>
        <p:txBody>
          <a:bodyPr/>
          <a:lstStyle/>
          <a:p>
            <a:r>
              <a:rPr lang="en-US" dirty="0" smtClean="0"/>
              <a:t>Evaluate</a:t>
            </a:r>
            <a:endParaRPr lang="en-US" dirty="0"/>
          </a:p>
        </p:txBody>
      </p:sp>
      <p:sp>
        <p:nvSpPr>
          <p:cNvPr id="4" name="TextBox 3"/>
          <p:cNvSpPr txBox="1"/>
          <p:nvPr/>
        </p:nvSpPr>
        <p:spPr>
          <a:xfrm>
            <a:off x="1159099" y="1725769"/>
            <a:ext cx="9362940" cy="2031325"/>
          </a:xfrm>
          <a:prstGeom prst="rect">
            <a:avLst/>
          </a:prstGeom>
          <a:noFill/>
        </p:spPr>
        <p:txBody>
          <a:bodyPr wrap="square" rtlCol="0">
            <a:spAutoFit/>
          </a:bodyPr>
          <a:lstStyle/>
          <a:p>
            <a:r>
              <a:rPr lang="en-US" dirty="0" smtClean="0"/>
              <a:t>Look over your chart…</a:t>
            </a:r>
          </a:p>
          <a:p>
            <a:endParaRPr lang="en-US" dirty="0"/>
          </a:p>
          <a:p>
            <a:r>
              <a:rPr lang="en-US" dirty="0" smtClean="0"/>
              <a:t>Use the rubric in your packet.</a:t>
            </a:r>
          </a:p>
          <a:p>
            <a:endParaRPr lang="en-US" dirty="0"/>
          </a:p>
          <a:p>
            <a:r>
              <a:rPr lang="en-US" dirty="0" smtClean="0"/>
              <a:t>	Do you need to improve your Claims/Evidence/Reasoning? </a:t>
            </a:r>
          </a:p>
          <a:p>
            <a:endParaRPr lang="en-US" dirty="0"/>
          </a:p>
          <a:p>
            <a:endParaRPr lang="en-US" dirty="0" smtClean="0"/>
          </a:p>
        </p:txBody>
      </p:sp>
    </p:spTree>
    <p:extLst>
      <p:ext uri="{BB962C8B-B14F-4D97-AF65-F5344CB8AC3E}">
        <p14:creationId xmlns:p14="http://schemas.microsoft.com/office/powerpoint/2010/main" val="1229128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489656"/>
          </a:xfrm>
        </p:spPr>
        <p:txBody>
          <a:bodyPr/>
          <a:lstStyle/>
          <a:p>
            <a:r>
              <a:rPr lang="en-US" dirty="0" smtClean="0"/>
              <a:t>Looking at the practices – Lesson 4</a:t>
            </a:r>
            <a:endParaRPr lang="en-US" dirty="0"/>
          </a:p>
        </p:txBody>
      </p:sp>
      <p:sp>
        <p:nvSpPr>
          <p:cNvPr id="5" name="TextBox 4"/>
          <p:cNvSpPr txBox="1"/>
          <p:nvPr/>
        </p:nvSpPr>
        <p:spPr>
          <a:xfrm>
            <a:off x="1313645" y="1906073"/>
            <a:ext cx="8319752" cy="2308324"/>
          </a:xfrm>
          <a:prstGeom prst="rect">
            <a:avLst/>
          </a:prstGeom>
          <a:noFill/>
        </p:spPr>
        <p:txBody>
          <a:bodyPr wrap="square" rtlCol="0">
            <a:spAutoFit/>
          </a:bodyPr>
          <a:lstStyle/>
          <a:p>
            <a:r>
              <a:rPr lang="en-US" dirty="0" smtClean="0"/>
              <a:t>Practice 1 – Asking questions and defining problems</a:t>
            </a:r>
          </a:p>
          <a:p>
            <a:r>
              <a:rPr lang="en-US" dirty="0" smtClean="0"/>
              <a:t>Practice 2 – Developing and using models</a:t>
            </a:r>
          </a:p>
          <a:p>
            <a:r>
              <a:rPr lang="en-US" dirty="0" smtClean="0"/>
              <a:t>Practice 3 – Planning and carrying out investigations</a:t>
            </a:r>
          </a:p>
          <a:p>
            <a:r>
              <a:rPr lang="en-US" dirty="0" smtClean="0"/>
              <a:t>Practice 4 – Analyzing and interpreting data</a:t>
            </a:r>
          </a:p>
          <a:p>
            <a:r>
              <a:rPr lang="en-US" dirty="0" smtClean="0"/>
              <a:t>Practice 5 – Using mathematics and computational thinking</a:t>
            </a:r>
          </a:p>
          <a:p>
            <a:r>
              <a:rPr lang="en-US" dirty="0" smtClean="0"/>
              <a:t>Practice 6 – Constructing explanations and designing solutions</a:t>
            </a:r>
          </a:p>
          <a:p>
            <a:r>
              <a:rPr lang="en-US" dirty="0" smtClean="0"/>
              <a:t>Practice 7 – Engaging in argument from evidence</a:t>
            </a:r>
          </a:p>
          <a:p>
            <a:r>
              <a:rPr lang="en-US" dirty="0" smtClean="0"/>
              <a:t>Practice 8 – Obtaining, evaluating, and communicating information</a:t>
            </a:r>
            <a:endParaRPr lang="en-US" dirty="0"/>
          </a:p>
        </p:txBody>
      </p:sp>
    </p:spTree>
    <p:extLst>
      <p:ext uri="{BB962C8B-B14F-4D97-AF65-F5344CB8AC3E}">
        <p14:creationId xmlns:p14="http://schemas.microsoft.com/office/powerpoint/2010/main" val="570500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93690"/>
            <a:ext cx="9905998" cy="1905000"/>
          </a:xfrm>
        </p:spPr>
        <p:txBody>
          <a:bodyPr/>
          <a:lstStyle/>
          <a:p>
            <a:r>
              <a:rPr lang="en-US" dirty="0" smtClean="0"/>
              <a:t>Essential Standards - Lesson 4</a:t>
            </a:r>
            <a:endParaRPr lang="en-US" dirty="0"/>
          </a:p>
        </p:txBody>
      </p:sp>
      <p:sp>
        <p:nvSpPr>
          <p:cNvPr id="6" name="TextBox 5"/>
          <p:cNvSpPr txBox="1"/>
          <p:nvPr/>
        </p:nvSpPr>
        <p:spPr>
          <a:xfrm>
            <a:off x="1141413" y="1906073"/>
            <a:ext cx="10101843" cy="2677656"/>
          </a:xfrm>
          <a:prstGeom prst="rect">
            <a:avLst/>
          </a:prstGeom>
          <a:noFill/>
        </p:spPr>
        <p:txBody>
          <a:bodyPr wrap="square" rtlCol="0">
            <a:spAutoFit/>
          </a:bodyPr>
          <a:lstStyle/>
          <a:p>
            <a:r>
              <a:rPr lang="en-US" sz="2400" dirty="0"/>
              <a:t>5.P.1.1</a:t>
            </a:r>
          </a:p>
          <a:p>
            <a:r>
              <a:rPr lang="en-US" sz="2400" dirty="0"/>
              <a:t>Explain how factors such as gravity, friction, and change in mass affect the motion of objects</a:t>
            </a:r>
            <a:r>
              <a:rPr lang="en-US" sz="2400" dirty="0" smtClean="0"/>
              <a:t>.</a:t>
            </a:r>
          </a:p>
          <a:p>
            <a:endParaRPr lang="en-US" sz="2400" dirty="0"/>
          </a:p>
          <a:p>
            <a:r>
              <a:rPr lang="en-US" sz="2400" dirty="0"/>
              <a:t>5.P.1.4</a:t>
            </a:r>
          </a:p>
          <a:p>
            <a:r>
              <a:rPr lang="en-US" sz="2400" dirty="0"/>
              <a:t>Predict the effect of a given force or change in the mass on the motion of an object. </a:t>
            </a:r>
          </a:p>
        </p:txBody>
      </p:sp>
    </p:spTree>
    <p:extLst>
      <p:ext uri="{BB962C8B-B14F-4D97-AF65-F5344CB8AC3E}">
        <p14:creationId xmlns:p14="http://schemas.microsoft.com/office/powerpoint/2010/main" val="3610492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4902558"/>
          </a:xfrm>
        </p:spPr>
        <p:txBody>
          <a:bodyPr/>
          <a:lstStyle/>
          <a:p>
            <a:r>
              <a:rPr lang="en-US" dirty="0" smtClean="0"/>
              <a:t>Make- up session</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4" name="TextBox 3"/>
          <p:cNvSpPr txBox="1"/>
          <p:nvPr/>
        </p:nvSpPr>
        <p:spPr>
          <a:xfrm>
            <a:off x="1378039" y="1880315"/>
            <a:ext cx="9015211" cy="1477328"/>
          </a:xfrm>
          <a:prstGeom prst="rect">
            <a:avLst/>
          </a:prstGeom>
          <a:noFill/>
        </p:spPr>
        <p:txBody>
          <a:bodyPr wrap="square" rtlCol="0">
            <a:spAutoFit/>
          </a:bodyPr>
          <a:lstStyle/>
          <a:p>
            <a:endParaRPr lang="en-US" dirty="0"/>
          </a:p>
          <a:p>
            <a:r>
              <a:rPr lang="en-US" dirty="0" smtClean="0"/>
              <a:t>Thursday, January 8, 2015			3:30		Classroom D</a:t>
            </a:r>
          </a:p>
          <a:p>
            <a:endParaRPr lang="en-US" dirty="0"/>
          </a:p>
          <a:p>
            <a:endParaRPr lang="en-US" dirty="0" smtClean="0"/>
          </a:p>
          <a:p>
            <a:r>
              <a:rPr lang="en-US" dirty="0" smtClean="0"/>
              <a:t>More than 1 session to make up: homework is due on January 8</a:t>
            </a:r>
          </a:p>
        </p:txBody>
      </p:sp>
    </p:spTree>
    <p:extLst>
      <p:ext uri="{BB962C8B-B14F-4D97-AF65-F5344CB8AC3E}">
        <p14:creationId xmlns:p14="http://schemas.microsoft.com/office/powerpoint/2010/main" val="33339411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TextBox 4"/>
          <p:cNvSpPr txBox="1"/>
          <p:nvPr/>
        </p:nvSpPr>
        <p:spPr>
          <a:xfrm>
            <a:off x="1141413" y="2073499"/>
            <a:ext cx="887835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Make up session information</a:t>
            </a:r>
          </a:p>
          <a:p>
            <a:pPr marL="457200" indent="-457200">
              <a:buFont typeface="Arial" panose="020B0604020202020204" pitchFamily="34" charset="0"/>
              <a:buChar char="•"/>
            </a:pPr>
            <a:r>
              <a:rPr lang="en-US" sz="2800" dirty="0" smtClean="0"/>
              <a:t>Looking at Force and Motion Learning Targets and STC kit</a:t>
            </a:r>
          </a:p>
          <a:p>
            <a:pPr marL="457200" indent="-457200">
              <a:buFont typeface="Arial" panose="020B0604020202020204" pitchFamily="34" charset="0"/>
              <a:buChar char="•"/>
            </a:pPr>
            <a:r>
              <a:rPr lang="en-US" sz="2800" dirty="0"/>
              <a:t>	</a:t>
            </a:r>
            <a:r>
              <a:rPr lang="en-US" sz="2800" dirty="0" smtClean="0"/>
              <a:t>Add learning targets and STC lessons</a:t>
            </a:r>
          </a:p>
          <a:p>
            <a:pPr marL="457200" indent="-457200">
              <a:buFont typeface="Arial" panose="020B0604020202020204" pitchFamily="34" charset="0"/>
              <a:buChar char="•"/>
            </a:pPr>
            <a:r>
              <a:rPr lang="en-US" sz="2800" dirty="0" smtClean="0"/>
              <a:t>Lesson 5 – Design to Meet Requirements</a:t>
            </a:r>
          </a:p>
        </p:txBody>
      </p:sp>
    </p:spTree>
    <p:extLst>
      <p:ext uri="{BB962C8B-B14F-4D97-AF65-F5344CB8AC3E}">
        <p14:creationId xmlns:p14="http://schemas.microsoft.com/office/powerpoint/2010/main" val="1747373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78321395"/>
              </p:ext>
            </p:extLst>
          </p:nvPr>
        </p:nvGraphicFramePr>
        <p:xfrm>
          <a:off x="457041" y="543720"/>
          <a:ext cx="11203937" cy="5871802"/>
        </p:xfrm>
        <a:graphic>
          <a:graphicData uri="http://schemas.openxmlformats.org/drawingml/2006/table">
            <a:tbl>
              <a:tblPr firstRow="1" firstCol="1" bandRow="1">
                <a:tableStyleId>{5C22544A-7EE6-4342-B048-85BDC9FD1C3A}</a:tableStyleId>
              </a:tblPr>
              <a:tblGrid>
                <a:gridCol w="2087320"/>
                <a:gridCol w="2144132"/>
                <a:gridCol w="2191353"/>
                <a:gridCol w="2390566"/>
                <a:gridCol w="2390566"/>
              </a:tblGrid>
              <a:tr h="150930">
                <a:tc gridSpan="5">
                  <a:txBody>
                    <a:bodyPr/>
                    <a:lstStyle/>
                    <a:p>
                      <a:pPr marL="0" marR="0" algn="ctr">
                        <a:spcBef>
                          <a:spcPts val="0"/>
                        </a:spcBef>
                        <a:spcAft>
                          <a:spcPts val="0"/>
                        </a:spcAft>
                      </a:pPr>
                      <a:r>
                        <a:rPr lang="en-US" sz="1000" kern="0" dirty="0">
                          <a:effectLst/>
                        </a:rPr>
                        <a:t>Forces and Motion</a:t>
                      </a:r>
                      <a:endParaRPr lang="en-US" sz="1000" b="1" kern="0" dirty="0">
                        <a:solidFill>
                          <a:srgbClr val="FFFFFF"/>
                        </a:solidFill>
                        <a:effectLst/>
                        <a:latin typeface="Calibri" panose="020F0502020204030204" pitchFamily="34" charset="0"/>
                      </a:endParaRPr>
                    </a:p>
                  </a:txBody>
                  <a:tcPr marL="61584" marR="6158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9933">
                <a:tc>
                  <a:txBody>
                    <a:bodyPr/>
                    <a:lstStyle/>
                    <a:p>
                      <a:pPr marL="0" marR="0" algn="ctr">
                        <a:lnSpc>
                          <a:spcPct val="107000"/>
                        </a:lnSpc>
                        <a:spcBef>
                          <a:spcPts val="0"/>
                        </a:spcBef>
                        <a:spcAft>
                          <a:spcPts val="0"/>
                        </a:spcAft>
                      </a:pPr>
                      <a:r>
                        <a:rPr lang="en-US" sz="1000">
                          <a:effectLst/>
                        </a:rPr>
                        <a:t>Essential Standards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0" marR="0" algn="ctr">
                        <a:lnSpc>
                          <a:spcPct val="107000"/>
                        </a:lnSpc>
                        <a:spcBef>
                          <a:spcPts val="0"/>
                        </a:spcBef>
                        <a:spcAft>
                          <a:spcPts val="0"/>
                        </a:spcAft>
                      </a:pPr>
                      <a:r>
                        <a:rPr lang="en-US" sz="1000">
                          <a:effectLst/>
                        </a:rPr>
                        <a:t>Clarifying Objectives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0" marR="0" algn="ctr">
                        <a:lnSpc>
                          <a:spcPct val="107000"/>
                        </a:lnSpc>
                        <a:spcBef>
                          <a:spcPts val="0"/>
                        </a:spcBef>
                        <a:spcAft>
                          <a:spcPts val="0"/>
                        </a:spcAft>
                      </a:pPr>
                      <a:r>
                        <a:rPr lang="en-US" sz="1000">
                          <a:effectLst/>
                        </a:rPr>
                        <a:t>Specific Content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0" marR="0" algn="ctr">
                        <a:lnSpc>
                          <a:spcPct val="107000"/>
                        </a:lnSpc>
                        <a:spcBef>
                          <a:spcPts val="0"/>
                        </a:spcBef>
                        <a:spcAft>
                          <a:spcPts val="0"/>
                        </a:spcAft>
                      </a:pPr>
                      <a:r>
                        <a:rPr lang="en-US" sz="1000">
                          <a:effectLst/>
                        </a:rPr>
                        <a:t>Learning Targets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0" marR="0" algn="ctr">
                        <a:lnSpc>
                          <a:spcPct val="107000"/>
                        </a:lnSpc>
                        <a:spcBef>
                          <a:spcPts val="0"/>
                        </a:spcBef>
                        <a:spcAft>
                          <a:spcPts val="0"/>
                        </a:spcAft>
                      </a:pPr>
                      <a:r>
                        <a:rPr lang="en-US" sz="1000">
                          <a:effectLst/>
                        </a:rPr>
                        <a:t>Lessons/Resources that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r>
              <a:tr h="968969">
                <a:tc rowSpan="4">
                  <a:txBody>
                    <a:bodyPr/>
                    <a:lstStyle/>
                    <a:p>
                      <a:pPr marL="0" marR="0">
                        <a:lnSpc>
                          <a:spcPct val="107000"/>
                        </a:lnSpc>
                        <a:spcBef>
                          <a:spcPts val="0"/>
                        </a:spcBef>
                        <a:spcAft>
                          <a:spcPts val="0"/>
                        </a:spcAft>
                      </a:pPr>
                      <a:r>
                        <a:rPr lang="en-US" sz="1000" dirty="0">
                          <a:effectLst/>
                        </a:rPr>
                        <a:t>5.P.1</a:t>
                      </a:r>
                    </a:p>
                    <a:p>
                      <a:pPr marL="0" marR="0">
                        <a:lnSpc>
                          <a:spcPct val="107000"/>
                        </a:lnSpc>
                        <a:spcBef>
                          <a:spcPts val="0"/>
                        </a:spcBef>
                        <a:spcAft>
                          <a:spcPts val="0"/>
                        </a:spcAft>
                      </a:pPr>
                      <a:r>
                        <a:rPr lang="en-US" sz="1000" dirty="0">
                          <a:effectLst/>
                        </a:rPr>
                        <a:t>Understand force, motion and the relationship between them.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0" marR="0">
                        <a:lnSpc>
                          <a:spcPct val="107000"/>
                        </a:lnSpc>
                        <a:spcBef>
                          <a:spcPts val="0"/>
                        </a:spcBef>
                        <a:spcAft>
                          <a:spcPts val="0"/>
                        </a:spcAft>
                      </a:pPr>
                      <a:r>
                        <a:rPr lang="en-US" sz="1000">
                          <a:effectLst/>
                        </a:rPr>
                        <a:t>5.P.1.1</a:t>
                      </a:r>
                    </a:p>
                    <a:p>
                      <a:pPr marL="0" marR="0">
                        <a:lnSpc>
                          <a:spcPct val="107000"/>
                        </a:lnSpc>
                        <a:spcBef>
                          <a:spcPts val="0"/>
                        </a:spcBef>
                        <a:spcAft>
                          <a:spcPts val="0"/>
                        </a:spcAft>
                      </a:pPr>
                      <a:r>
                        <a:rPr lang="en-US" sz="1000">
                          <a:effectLst/>
                        </a:rPr>
                        <a:t>Explain how factors such as gravity, friction, and change in mass affect the motion of objects.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00">
                          <a:effectLst/>
                        </a:rPr>
                        <a:t>Acceleration due to gravity</a:t>
                      </a:r>
                    </a:p>
                    <a:p>
                      <a:pPr marL="342900" marR="0" lvl="0" indent="-342900">
                        <a:lnSpc>
                          <a:spcPct val="107000"/>
                        </a:lnSpc>
                        <a:spcBef>
                          <a:spcPts val="0"/>
                        </a:spcBef>
                        <a:spcAft>
                          <a:spcPts val="0"/>
                        </a:spcAft>
                        <a:buFont typeface="Symbol" panose="05050102010706020507" pitchFamily="18" charset="2"/>
                        <a:buChar char=""/>
                      </a:pPr>
                      <a:r>
                        <a:rPr lang="en-US" sz="1000">
                          <a:effectLst/>
                        </a:rPr>
                        <a:t>How friction impacts and objects motion</a:t>
                      </a:r>
                    </a:p>
                    <a:p>
                      <a:pPr marL="342900" marR="0" lvl="0" indent="-342900">
                        <a:lnSpc>
                          <a:spcPct val="107000"/>
                        </a:lnSpc>
                        <a:spcBef>
                          <a:spcPts val="0"/>
                        </a:spcBef>
                        <a:spcAft>
                          <a:spcPts val="0"/>
                        </a:spcAft>
                        <a:buFont typeface="Symbol" panose="05050102010706020507" pitchFamily="18" charset="2"/>
                        <a:buChar char=""/>
                      </a:pPr>
                      <a:r>
                        <a:rPr lang="en-US" sz="1000">
                          <a:effectLst/>
                        </a:rPr>
                        <a:t>Mass of objects and how it impacts motion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0" marR="0">
                        <a:lnSpc>
                          <a:spcPct val="107000"/>
                        </a:lnSpc>
                        <a:spcBef>
                          <a:spcPts val="0"/>
                        </a:spcBef>
                        <a:spcAft>
                          <a:spcPts val="0"/>
                        </a:spcAft>
                      </a:pPr>
                      <a:r>
                        <a:rPr lang="en-US" sz="11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r>
              <a:tr h="1071212">
                <a:tc vMerge="1">
                  <a:txBody>
                    <a:bodyPr/>
                    <a:lstStyle/>
                    <a:p>
                      <a:endParaRPr lang="en-US"/>
                    </a:p>
                  </a:txBody>
                  <a:tcPr/>
                </a:tc>
                <a:tc>
                  <a:txBody>
                    <a:bodyPr/>
                    <a:lstStyle/>
                    <a:p>
                      <a:pPr marL="0" marR="0">
                        <a:lnSpc>
                          <a:spcPct val="107000"/>
                        </a:lnSpc>
                        <a:spcBef>
                          <a:spcPts val="0"/>
                        </a:spcBef>
                        <a:spcAft>
                          <a:spcPts val="0"/>
                        </a:spcAft>
                      </a:pPr>
                      <a:r>
                        <a:rPr lang="en-US" sz="1000" dirty="0">
                          <a:effectLst/>
                        </a:rPr>
                        <a:t>5.P.1.2</a:t>
                      </a:r>
                    </a:p>
                    <a:p>
                      <a:pPr marL="0" marR="0">
                        <a:lnSpc>
                          <a:spcPct val="107000"/>
                        </a:lnSpc>
                        <a:spcBef>
                          <a:spcPts val="0"/>
                        </a:spcBef>
                        <a:spcAft>
                          <a:spcPts val="0"/>
                        </a:spcAft>
                      </a:pPr>
                      <a:r>
                        <a:rPr lang="en-US" sz="1000" dirty="0">
                          <a:effectLst/>
                        </a:rPr>
                        <a:t>Infer the motion of objects in terms of how far they travel in a certain amount of time and the direction in which they travel.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00">
                          <a:effectLst/>
                        </a:rPr>
                        <a:t>Speed of moving objects</a:t>
                      </a:r>
                    </a:p>
                    <a:p>
                      <a:pPr marL="342900" marR="0" lvl="0" indent="-342900">
                        <a:lnSpc>
                          <a:spcPct val="107000"/>
                        </a:lnSpc>
                        <a:spcBef>
                          <a:spcPts val="0"/>
                        </a:spcBef>
                        <a:spcAft>
                          <a:spcPts val="0"/>
                        </a:spcAft>
                        <a:buFont typeface="Symbol" panose="05050102010706020507" pitchFamily="18" charset="2"/>
                        <a:buChar char=""/>
                      </a:pPr>
                      <a:r>
                        <a:rPr lang="en-US" sz="1000">
                          <a:effectLst/>
                        </a:rPr>
                        <a:t>Velocity = speed it is moving and the direction it is moving in.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r>
              <a:tr h="1119763">
                <a:tc vMerge="1">
                  <a:txBody>
                    <a:bodyPr/>
                    <a:lstStyle/>
                    <a:p>
                      <a:endParaRPr lang="en-US"/>
                    </a:p>
                  </a:txBody>
                  <a:tcPr/>
                </a:tc>
                <a:tc>
                  <a:txBody>
                    <a:bodyPr/>
                    <a:lstStyle/>
                    <a:p>
                      <a:pPr marL="0" marR="0">
                        <a:lnSpc>
                          <a:spcPct val="107000"/>
                        </a:lnSpc>
                        <a:spcBef>
                          <a:spcPts val="0"/>
                        </a:spcBef>
                        <a:spcAft>
                          <a:spcPts val="0"/>
                        </a:spcAft>
                      </a:pPr>
                      <a:r>
                        <a:rPr lang="en-US" sz="1000">
                          <a:effectLst/>
                        </a:rPr>
                        <a:t>5.P.1.3</a:t>
                      </a:r>
                    </a:p>
                    <a:p>
                      <a:pPr marL="0" marR="0">
                        <a:lnSpc>
                          <a:spcPct val="107000"/>
                        </a:lnSpc>
                        <a:spcBef>
                          <a:spcPts val="0"/>
                        </a:spcBef>
                        <a:spcAft>
                          <a:spcPts val="0"/>
                        </a:spcAft>
                      </a:pPr>
                      <a:r>
                        <a:rPr lang="en-US" sz="1000">
                          <a:effectLst/>
                        </a:rPr>
                        <a:t>Illustrate the motion of an object using a graph to show a change in position over time.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0" marR="0">
                        <a:lnSpc>
                          <a:spcPct val="107000"/>
                        </a:lnSpc>
                        <a:spcBef>
                          <a:spcPts val="0"/>
                        </a:spcBef>
                        <a:spcAft>
                          <a:spcPts val="0"/>
                        </a:spcAft>
                      </a:pPr>
                      <a:r>
                        <a:rPr lang="en-US" sz="1000">
                          <a:effectLst/>
                        </a:rPr>
                        <a:t>Graphing speed of an object.</a:t>
                      </a:r>
                    </a:p>
                    <a:p>
                      <a:pPr marL="0" marR="0">
                        <a:lnSpc>
                          <a:spcPct val="107000"/>
                        </a:lnSpc>
                        <a:spcBef>
                          <a:spcPts val="0"/>
                        </a:spcBef>
                        <a:spcAft>
                          <a:spcPts val="0"/>
                        </a:spcAft>
                      </a:pPr>
                      <a:r>
                        <a:rPr lang="en-US" sz="1000">
                          <a:effectLst/>
                        </a:rPr>
                        <a:t>Show on the graph:</a:t>
                      </a:r>
                    </a:p>
                    <a:p>
                      <a:pPr marL="0" marR="0">
                        <a:lnSpc>
                          <a:spcPct val="107000"/>
                        </a:lnSpc>
                        <a:spcBef>
                          <a:spcPts val="0"/>
                        </a:spcBef>
                        <a:spcAft>
                          <a:spcPts val="0"/>
                        </a:spcAft>
                      </a:pPr>
                      <a:r>
                        <a:rPr lang="en-US" sz="1000">
                          <a:effectLst/>
                        </a:rPr>
                        <a:t>Acceleration</a:t>
                      </a:r>
                    </a:p>
                    <a:p>
                      <a:pPr marL="0" marR="0">
                        <a:lnSpc>
                          <a:spcPct val="107000"/>
                        </a:lnSpc>
                        <a:spcBef>
                          <a:spcPts val="0"/>
                        </a:spcBef>
                        <a:spcAft>
                          <a:spcPts val="0"/>
                        </a:spcAft>
                      </a:pPr>
                      <a:r>
                        <a:rPr lang="en-US" sz="1000">
                          <a:effectLst/>
                        </a:rPr>
                        <a:t>Constant motion</a:t>
                      </a:r>
                    </a:p>
                    <a:p>
                      <a:pPr marL="0" marR="0">
                        <a:lnSpc>
                          <a:spcPct val="107000"/>
                        </a:lnSpc>
                        <a:spcBef>
                          <a:spcPts val="0"/>
                        </a:spcBef>
                        <a:spcAft>
                          <a:spcPts val="0"/>
                        </a:spcAft>
                      </a:pPr>
                      <a:r>
                        <a:rPr lang="en-US" sz="1000">
                          <a:effectLst/>
                        </a:rPr>
                        <a:t>No motion</a:t>
                      </a:r>
                    </a:p>
                    <a:p>
                      <a:pPr marL="0" marR="0">
                        <a:lnSpc>
                          <a:spcPct val="107000"/>
                        </a:lnSpc>
                        <a:spcBef>
                          <a:spcPts val="0"/>
                        </a:spcBef>
                        <a:spcAft>
                          <a:spcPts val="0"/>
                        </a:spcAft>
                      </a:pPr>
                      <a:r>
                        <a:rPr lang="en-US" sz="1000">
                          <a:effectLst/>
                        </a:rPr>
                        <a:t>Moving backwards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r>
              <a:tr h="2239525">
                <a:tc vMerge="1">
                  <a:txBody>
                    <a:bodyPr/>
                    <a:lstStyle/>
                    <a:p>
                      <a:endParaRPr lang="en-US"/>
                    </a:p>
                  </a:txBody>
                  <a:tcPr/>
                </a:tc>
                <a:tc>
                  <a:txBody>
                    <a:bodyPr/>
                    <a:lstStyle/>
                    <a:p>
                      <a:pPr marL="0" marR="0">
                        <a:lnSpc>
                          <a:spcPct val="107000"/>
                        </a:lnSpc>
                        <a:spcBef>
                          <a:spcPts val="0"/>
                        </a:spcBef>
                        <a:spcAft>
                          <a:spcPts val="0"/>
                        </a:spcAft>
                      </a:pPr>
                      <a:r>
                        <a:rPr lang="en-US" sz="1000">
                          <a:effectLst/>
                        </a:rPr>
                        <a:t>5.P.1.4</a:t>
                      </a:r>
                    </a:p>
                    <a:p>
                      <a:pPr marL="0" marR="0">
                        <a:lnSpc>
                          <a:spcPct val="107000"/>
                        </a:lnSpc>
                        <a:spcBef>
                          <a:spcPts val="0"/>
                        </a:spcBef>
                        <a:spcAft>
                          <a:spcPts val="0"/>
                        </a:spcAft>
                      </a:pPr>
                      <a:r>
                        <a:rPr lang="en-US" sz="1000">
                          <a:effectLst/>
                        </a:rPr>
                        <a:t>Predict the effect of a given force or change in the mass on the motion of an object.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00">
                          <a:effectLst/>
                        </a:rPr>
                        <a:t>Balanced/unbalanced forces</a:t>
                      </a:r>
                    </a:p>
                    <a:p>
                      <a:pPr marL="342900" marR="0" lvl="0" indent="-342900">
                        <a:lnSpc>
                          <a:spcPct val="107000"/>
                        </a:lnSpc>
                        <a:spcBef>
                          <a:spcPts val="0"/>
                        </a:spcBef>
                        <a:spcAft>
                          <a:spcPts val="0"/>
                        </a:spcAft>
                        <a:buFont typeface="Symbol" panose="05050102010706020507" pitchFamily="18" charset="2"/>
                        <a:buChar char=""/>
                      </a:pPr>
                      <a:r>
                        <a:rPr lang="en-US" sz="1000">
                          <a:effectLst/>
                        </a:rPr>
                        <a:t>Large force on an object at a given mass will have greater acceleration than a smaller force on the same object.</a:t>
                      </a:r>
                    </a:p>
                    <a:p>
                      <a:pPr marL="342900" marR="0" lvl="0" indent="-342900">
                        <a:lnSpc>
                          <a:spcPct val="107000"/>
                        </a:lnSpc>
                        <a:spcBef>
                          <a:spcPts val="0"/>
                        </a:spcBef>
                        <a:spcAft>
                          <a:spcPts val="0"/>
                        </a:spcAft>
                        <a:buFont typeface="Symbol" panose="05050102010706020507" pitchFamily="18" charset="2"/>
                        <a:buChar char=""/>
                      </a:pPr>
                      <a:r>
                        <a:rPr lang="en-US" sz="1000">
                          <a:effectLst/>
                        </a:rPr>
                        <a:t>An object with a large mass needs a greater force to accelerate than an object of a smaller mass.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c>
                  <a:txBody>
                    <a:bodyPr/>
                    <a:lstStyle/>
                    <a:p>
                      <a:pPr marL="0" marR="0">
                        <a:lnSpc>
                          <a:spcPct val="107000"/>
                        </a:lnSpc>
                        <a:spcBef>
                          <a:spcPts val="0"/>
                        </a:spcBef>
                        <a:spcAft>
                          <a:spcPts val="0"/>
                        </a:spcAft>
                      </a:pPr>
                      <a:r>
                        <a:rPr lang="en-US" sz="11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84" marR="61584" marT="0" marB="0"/>
                </a:tc>
              </a:tr>
            </a:tbl>
          </a:graphicData>
        </a:graphic>
      </p:graphicFrame>
      <p:sp>
        <p:nvSpPr>
          <p:cNvPr id="6" name="Rectangle 1"/>
          <p:cNvSpPr>
            <a:spLocks noChangeArrowheads="1"/>
          </p:cNvSpPr>
          <p:nvPr/>
        </p:nvSpPr>
        <p:spPr bwMode="auto">
          <a:xfrm>
            <a:off x="457041" y="256402"/>
            <a:ext cx="15854515" cy="54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r>
              <a:rPr kumimoji="0" lang="en-US" altLang="en-US" sz="18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kumimoji="0" lang="en-US" altLang="en-US"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Grade Science Standards, Lesson Correlations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36826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515414"/>
          </a:xfrm>
        </p:spPr>
        <p:txBody>
          <a:bodyPr>
            <a:normAutofit fontScale="90000"/>
          </a:bodyPr>
          <a:lstStyle/>
          <a:p>
            <a:r>
              <a:rPr lang="en-US" dirty="0" smtClean="0"/>
              <a:t>Lesson 5, page 51</a:t>
            </a:r>
            <a:br>
              <a:rPr lang="en-US" dirty="0" smtClean="0"/>
            </a:br>
            <a:r>
              <a:rPr lang="en-US" dirty="0" smtClean="0"/>
              <a:t>NC Science Essential Standards Correlation</a:t>
            </a:r>
            <a:endParaRPr lang="en-US" dirty="0"/>
          </a:p>
        </p:txBody>
      </p:sp>
      <p:sp>
        <p:nvSpPr>
          <p:cNvPr id="3" name="Content Placeholder 2"/>
          <p:cNvSpPr>
            <a:spLocks noGrp="1"/>
          </p:cNvSpPr>
          <p:nvPr>
            <p:ph idx="1"/>
          </p:nvPr>
        </p:nvSpPr>
        <p:spPr>
          <a:xfrm>
            <a:off x="1141413" y="2009104"/>
            <a:ext cx="9905998" cy="4146997"/>
          </a:xfrm>
        </p:spPr>
        <p:txBody>
          <a:bodyPr>
            <a:normAutofit lnSpcReduction="10000"/>
          </a:bodyPr>
          <a:lstStyle/>
          <a:p>
            <a:r>
              <a:rPr lang="en-US" dirty="0"/>
              <a:t>5.P.1.1</a:t>
            </a:r>
          </a:p>
          <a:p>
            <a:pPr marL="0" indent="0">
              <a:buNone/>
            </a:pPr>
            <a:r>
              <a:rPr lang="en-US" dirty="0"/>
              <a:t>Explain how factors such as gravity, friction, and change in mass affect the motion of objects.</a:t>
            </a:r>
          </a:p>
          <a:p>
            <a:pPr marL="0" marR="0">
              <a:lnSpc>
                <a:spcPct val="107000"/>
              </a:lnSpc>
              <a:spcBef>
                <a:spcPts val="0"/>
              </a:spcBef>
              <a:spcAft>
                <a:spcPts val="0"/>
              </a:spcAft>
            </a:pPr>
            <a:endParaRPr lang="en-US" dirty="0" smtClean="0">
              <a:effectLst/>
            </a:endParaRPr>
          </a:p>
          <a:p>
            <a:pPr marL="0" marR="0">
              <a:lnSpc>
                <a:spcPct val="107000"/>
              </a:lnSpc>
              <a:spcBef>
                <a:spcPts val="0"/>
              </a:spcBef>
              <a:spcAft>
                <a:spcPts val="0"/>
              </a:spcAft>
            </a:pPr>
            <a:r>
              <a:rPr lang="en-US" dirty="0" smtClean="0">
                <a:effectLst/>
              </a:rPr>
              <a:t>5.P.1.2</a:t>
            </a:r>
            <a:endParaRPr lang="en-US" dirty="0">
              <a:effectLst/>
            </a:endParaRPr>
          </a:p>
          <a:p>
            <a:pPr marL="0" marR="0" indent="0">
              <a:lnSpc>
                <a:spcPct val="107000"/>
              </a:lnSpc>
              <a:spcBef>
                <a:spcPts val="0"/>
              </a:spcBef>
              <a:spcAft>
                <a:spcPts val="0"/>
              </a:spcAft>
              <a:buNone/>
            </a:pPr>
            <a:r>
              <a:rPr lang="en-US" dirty="0">
                <a:effectLst/>
              </a:rPr>
              <a:t>Infer the motion of objects in terms of how far they travel in a certain amount of </a:t>
            </a:r>
          </a:p>
          <a:p>
            <a:pPr marL="0" marR="0" indent="0">
              <a:lnSpc>
                <a:spcPct val="107000"/>
              </a:lnSpc>
              <a:spcBef>
                <a:spcPts val="0"/>
              </a:spcBef>
              <a:spcAft>
                <a:spcPts val="0"/>
              </a:spcAft>
              <a:buNone/>
            </a:pPr>
            <a:r>
              <a:rPr lang="en-US" dirty="0" smtClean="0">
                <a:effectLst/>
              </a:rPr>
              <a:t>time </a:t>
            </a:r>
            <a:r>
              <a:rPr lang="en-US" dirty="0">
                <a:effectLst/>
              </a:rPr>
              <a:t>and the direction in which they travel.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5.P.1.4</a:t>
            </a:r>
          </a:p>
          <a:p>
            <a:pPr marL="0" indent="0">
              <a:buNone/>
            </a:pPr>
            <a:r>
              <a:rPr lang="en-US" dirty="0"/>
              <a:t>Predict the effect of a given force or change in the mass on the motion of an object. </a:t>
            </a:r>
          </a:p>
          <a:p>
            <a:endParaRPr lang="en-US" dirty="0"/>
          </a:p>
        </p:txBody>
      </p:sp>
    </p:spTree>
    <p:extLst>
      <p:ext uri="{BB962C8B-B14F-4D97-AF65-F5344CB8AC3E}">
        <p14:creationId xmlns:p14="http://schemas.microsoft.com/office/powerpoint/2010/main" val="1876445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037" y="467933"/>
            <a:ext cx="9501946" cy="781318"/>
          </a:xfrm>
        </p:spPr>
        <p:txBody>
          <a:bodyPr/>
          <a:lstStyle/>
          <a:p>
            <a:r>
              <a:rPr lang="en-US" dirty="0" smtClean="0"/>
              <a:t>Set Up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521641">
            <a:off x="796140" y="2360209"/>
            <a:ext cx="4330377" cy="3771189"/>
          </a:xfrm>
          <a:prstGeom prst="rect">
            <a:avLst/>
          </a:prstGeom>
        </p:spPr>
      </p:pic>
      <p:sp>
        <p:nvSpPr>
          <p:cNvPr id="6" name="TextBox 5"/>
          <p:cNvSpPr txBox="1"/>
          <p:nvPr/>
        </p:nvSpPr>
        <p:spPr>
          <a:xfrm>
            <a:off x="953037" y="1249251"/>
            <a:ext cx="4211391" cy="646331"/>
          </a:xfrm>
          <a:prstGeom prst="rect">
            <a:avLst/>
          </a:prstGeom>
          <a:noFill/>
        </p:spPr>
        <p:txBody>
          <a:bodyPr wrap="square" rtlCol="0">
            <a:spAutoFit/>
          </a:bodyPr>
          <a:lstStyle/>
          <a:p>
            <a:r>
              <a:rPr lang="en-US" dirty="0" smtClean="0"/>
              <a:t>Rebuild the car – Page 21 (tm) </a:t>
            </a:r>
          </a:p>
          <a:p>
            <a:r>
              <a:rPr lang="en-US" dirty="0" smtClean="0"/>
              <a:t>Student book – page 5 </a:t>
            </a:r>
            <a:endParaRPr lang="en-US" dirty="0"/>
          </a:p>
        </p:txBody>
      </p:sp>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32620" y="4597394"/>
            <a:ext cx="4610362" cy="1081826"/>
          </a:xfrm>
        </p:spPr>
      </p:pic>
      <p:sp>
        <p:nvSpPr>
          <p:cNvPr id="8" name="TextBox 7"/>
          <p:cNvSpPr txBox="1"/>
          <p:nvPr/>
        </p:nvSpPr>
        <p:spPr>
          <a:xfrm>
            <a:off x="6632620" y="4061138"/>
            <a:ext cx="3039414" cy="369332"/>
          </a:xfrm>
          <a:prstGeom prst="rect">
            <a:avLst/>
          </a:prstGeom>
          <a:noFill/>
        </p:spPr>
        <p:txBody>
          <a:bodyPr wrap="square" rtlCol="0">
            <a:spAutoFit/>
          </a:bodyPr>
          <a:lstStyle/>
          <a:p>
            <a:r>
              <a:rPr lang="en-US" dirty="0" smtClean="0"/>
              <a:t>Page 32</a:t>
            </a:r>
            <a:endParaRPr lang="en-US" dirty="0"/>
          </a:p>
        </p:txBody>
      </p:sp>
      <p:sp>
        <p:nvSpPr>
          <p:cNvPr id="9" name="TextBox 8"/>
          <p:cNvSpPr txBox="1"/>
          <p:nvPr/>
        </p:nvSpPr>
        <p:spPr>
          <a:xfrm>
            <a:off x="6494933" y="1168996"/>
            <a:ext cx="4610362" cy="2739211"/>
          </a:xfrm>
          <a:prstGeom prst="rect">
            <a:avLst/>
          </a:prstGeom>
          <a:noFill/>
        </p:spPr>
        <p:txBody>
          <a:bodyPr wrap="square" rtlCol="0">
            <a:spAutoFit/>
          </a:bodyPr>
          <a:lstStyle/>
          <a:p>
            <a:r>
              <a:rPr lang="en-US" sz="3600" dirty="0" smtClean="0"/>
              <a:t>Set up the Falling Weight System</a:t>
            </a:r>
          </a:p>
          <a:p>
            <a:pPr marL="571500" indent="-571500">
              <a:buFont typeface="Arial" panose="020B0604020202020204" pitchFamily="34" charset="0"/>
              <a:buChar char="•"/>
            </a:pPr>
            <a:r>
              <a:rPr lang="en-US" sz="3200" dirty="0" smtClean="0"/>
              <a:t>TM - Pages 36-37</a:t>
            </a:r>
          </a:p>
          <a:p>
            <a:pPr marL="571500" indent="-571500">
              <a:buFont typeface="Arial" panose="020B0604020202020204" pitchFamily="34" charset="0"/>
              <a:buChar char="•"/>
            </a:pPr>
            <a:r>
              <a:rPr lang="en-US" sz="3200" dirty="0" smtClean="0"/>
              <a:t>Student pgs. 14-15</a:t>
            </a:r>
          </a:p>
          <a:p>
            <a:endParaRPr lang="en-US" sz="3600" dirty="0"/>
          </a:p>
        </p:txBody>
      </p:sp>
    </p:spTree>
    <p:extLst>
      <p:ext uri="{BB962C8B-B14F-4D97-AF65-F5344CB8AC3E}">
        <p14:creationId xmlns:p14="http://schemas.microsoft.com/office/powerpoint/2010/main" val="1046892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integrated</a:t>
            </a:r>
            <a:endParaRPr lang="en-US" dirty="0"/>
          </a:p>
        </p:txBody>
      </p:sp>
      <p:sp>
        <p:nvSpPr>
          <p:cNvPr id="3" name="Content Placeholder 2"/>
          <p:cNvSpPr>
            <a:spLocks noGrp="1"/>
          </p:cNvSpPr>
          <p:nvPr>
            <p:ph idx="1"/>
          </p:nvPr>
        </p:nvSpPr>
        <p:spPr>
          <a:xfrm>
            <a:off x="909595" y="1816993"/>
            <a:ext cx="5014688" cy="3798196"/>
          </a:xfrm>
        </p:spPr>
        <p:txBody>
          <a:bodyPr/>
          <a:lstStyle/>
          <a:p>
            <a:r>
              <a:rPr lang="en-US" dirty="0" smtClean="0"/>
              <a:t>Pre/post assessment </a:t>
            </a:r>
          </a:p>
          <a:p>
            <a:r>
              <a:rPr lang="en-US" dirty="0" smtClean="0"/>
              <a:t>Embedded assessment (formative)</a:t>
            </a:r>
          </a:p>
          <a:p>
            <a:r>
              <a:rPr lang="en-US" dirty="0" smtClean="0"/>
              <a:t>Performance assessments</a:t>
            </a:r>
          </a:p>
          <a:p>
            <a:r>
              <a:rPr lang="en-US" dirty="0" smtClean="0"/>
              <a:t>Self- assessment</a:t>
            </a:r>
            <a:endParaRPr lang="en-US" dirty="0"/>
          </a:p>
        </p:txBody>
      </p:sp>
      <p:sp>
        <p:nvSpPr>
          <p:cNvPr id="5" name="Content Placeholder 2"/>
          <p:cNvSpPr txBox="1">
            <a:spLocks/>
          </p:cNvSpPr>
          <p:nvPr/>
        </p:nvSpPr>
        <p:spPr>
          <a:xfrm>
            <a:off x="6264541" y="1562100"/>
            <a:ext cx="5014688" cy="379819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Literacy (reading/writing/speaking/listening)</a:t>
            </a:r>
          </a:p>
          <a:p>
            <a:r>
              <a:rPr lang="en-US" dirty="0" smtClean="0"/>
              <a:t>Mathematics</a:t>
            </a:r>
          </a:p>
          <a:p>
            <a:r>
              <a:rPr lang="en-US" dirty="0" smtClean="0"/>
              <a:t>Extensions</a:t>
            </a:r>
          </a:p>
          <a:p>
            <a:pPr lvl="1"/>
            <a:r>
              <a:rPr lang="en-US" dirty="0" smtClean="0"/>
              <a:t>Field trip suggestions</a:t>
            </a:r>
          </a:p>
          <a:p>
            <a:pPr lvl="1"/>
            <a:r>
              <a:rPr lang="en-US" dirty="0" smtClean="0"/>
              <a:t>Visitor suggestions</a:t>
            </a:r>
          </a:p>
          <a:p>
            <a:pPr lvl="1"/>
            <a:r>
              <a:rPr lang="en-US" dirty="0" smtClean="0"/>
              <a:t>activities</a:t>
            </a:r>
          </a:p>
        </p:txBody>
      </p:sp>
    </p:spTree>
    <p:extLst>
      <p:ext uri="{BB962C8B-B14F-4D97-AF65-F5344CB8AC3E}">
        <p14:creationId xmlns:p14="http://schemas.microsoft.com/office/powerpoint/2010/main" val="2112243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1752" y="463639"/>
            <a:ext cx="9905998" cy="5327561"/>
          </a:xfrm>
        </p:spPr>
        <p:txBody>
          <a:bodyPr anchor="t">
            <a:normAutofit/>
          </a:bodyPr>
          <a:lstStyle/>
          <a:p>
            <a:r>
              <a:rPr lang="en-US" sz="1400" dirty="0" smtClean="0"/>
              <a:t>Engage</a:t>
            </a:r>
          </a:p>
          <a:p>
            <a:pPr marL="0" indent="0">
              <a:buNone/>
            </a:pPr>
            <a:r>
              <a:rPr lang="en-US" b="1" u="sng" dirty="0" smtClean="0">
                <a:solidFill>
                  <a:schemeClr val="accent2">
                    <a:lumMod val="60000"/>
                    <a:lumOff val="40000"/>
                  </a:schemeClr>
                </a:solidFill>
                <a:effectLst>
                  <a:glow rad="38100">
                    <a:schemeClr val="bg1">
                      <a:lumMod val="50000"/>
                      <a:lumOff val="50000"/>
                      <a:alpha val="20000"/>
                    </a:schemeClr>
                  </a:glow>
                </a:effectLst>
              </a:rPr>
              <a:t>	What made our Vehicle move slowly	What made our vehicle move fast	</a:t>
            </a:r>
            <a:endParaRPr lang="en-US" b="1" u="sng" dirty="0">
              <a:solidFill>
                <a:schemeClr val="accent2">
                  <a:lumMod val="60000"/>
                  <a:lumOff val="40000"/>
                </a:schemeClr>
              </a:solidFill>
            </a:endParaRPr>
          </a:p>
        </p:txBody>
      </p:sp>
      <p:cxnSp>
        <p:nvCxnSpPr>
          <p:cNvPr id="5" name="Straight Connector 4"/>
          <p:cNvCxnSpPr>
            <a:endCxn id="3" idx="2"/>
          </p:cNvCxnSpPr>
          <p:nvPr/>
        </p:nvCxnSpPr>
        <p:spPr>
          <a:xfrm>
            <a:off x="6105379" y="661182"/>
            <a:ext cx="59372" cy="513001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11398" y="1331742"/>
            <a:ext cx="4487593" cy="4459458"/>
          </a:xfrm>
          <a:prstGeom prst="rect">
            <a:avLst/>
          </a:prstGeom>
          <a:noFill/>
        </p:spPr>
        <p:txBody>
          <a:bodyPr wrap="square" rtlCol="0">
            <a:spAutoFit/>
          </a:bodyPr>
          <a:lstStyle/>
          <a:p>
            <a:endParaRPr lang="en-US" dirty="0"/>
          </a:p>
        </p:txBody>
      </p:sp>
      <p:sp>
        <p:nvSpPr>
          <p:cNvPr id="8" name="TextBox 7"/>
          <p:cNvSpPr txBox="1"/>
          <p:nvPr/>
        </p:nvSpPr>
        <p:spPr>
          <a:xfrm>
            <a:off x="1311397" y="1512278"/>
            <a:ext cx="4487593" cy="369332"/>
          </a:xfrm>
          <a:prstGeom prst="rect">
            <a:avLst/>
          </a:prstGeom>
          <a:noFill/>
        </p:spPr>
        <p:txBody>
          <a:bodyPr wrap="square" rtlCol="0">
            <a:spAutoFit/>
          </a:bodyPr>
          <a:lstStyle/>
          <a:p>
            <a:endParaRPr lang="en-US" dirty="0"/>
          </a:p>
        </p:txBody>
      </p:sp>
      <p:sp>
        <p:nvSpPr>
          <p:cNvPr id="9" name="TextBox 8"/>
          <p:cNvSpPr txBox="1"/>
          <p:nvPr/>
        </p:nvSpPr>
        <p:spPr>
          <a:xfrm>
            <a:off x="6575437" y="1422010"/>
            <a:ext cx="4487593" cy="4459458"/>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822420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600222"/>
          </a:xfrm>
        </p:spPr>
        <p:txBody>
          <a:bodyPr>
            <a:normAutofit/>
          </a:bodyPr>
          <a:lstStyle/>
          <a:p>
            <a:r>
              <a:rPr lang="en-US" sz="2000" b="1" dirty="0" smtClean="0"/>
              <a:t>Engineering and Design process</a:t>
            </a:r>
            <a:endParaRPr lang="en-US" sz="2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8622" y="1173309"/>
            <a:ext cx="5233181" cy="5233181"/>
          </a:xfrm>
        </p:spPr>
      </p:pic>
    </p:spTree>
    <p:extLst>
      <p:ext uri="{BB962C8B-B14F-4D97-AF65-F5344CB8AC3E}">
        <p14:creationId xmlns:p14="http://schemas.microsoft.com/office/powerpoint/2010/main" val="126228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4" y="0"/>
            <a:ext cx="10344026" cy="1150034"/>
          </a:xfrm>
        </p:spPr>
        <p:txBody>
          <a:bodyPr/>
          <a:lstStyle/>
          <a:p>
            <a:r>
              <a:rPr lang="en-US" sz="900" dirty="0"/>
              <a:t/>
            </a:r>
            <a:br>
              <a:rPr lang="en-US" sz="900" dirty="0"/>
            </a:br>
            <a:r>
              <a:rPr lang="en-US" sz="900" dirty="0" smtClean="0"/>
              <a:t>Engage</a:t>
            </a:r>
            <a:br>
              <a:rPr lang="en-US" sz="900" dirty="0" smtClean="0"/>
            </a:br>
            <a:r>
              <a:rPr lang="en-US" dirty="0" smtClean="0"/>
              <a:t>The design challenge</a:t>
            </a:r>
            <a:endParaRPr lang="en-US" dirty="0"/>
          </a:p>
        </p:txBody>
      </p:sp>
      <p:sp>
        <p:nvSpPr>
          <p:cNvPr id="4" name="TextBox 3"/>
          <p:cNvSpPr txBox="1"/>
          <p:nvPr/>
        </p:nvSpPr>
        <p:spPr>
          <a:xfrm>
            <a:off x="374932" y="1150034"/>
            <a:ext cx="11352628" cy="5139869"/>
          </a:xfrm>
          <a:prstGeom prst="rect">
            <a:avLst/>
          </a:prstGeom>
          <a:noFill/>
        </p:spPr>
        <p:txBody>
          <a:bodyPr wrap="square" rtlCol="0">
            <a:spAutoFit/>
          </a:bodyPr>
          <a:lstStyle/>
          <a:p>
            <a:r>
              <a:rPr lang="en-US" sz="2000" dirty="0" smtClean="0"/>
              <a:t>You are part of a famous engineering design team. Your team has been hired by “Out-of-This-World Vehicles,” a company that specializes in designing space exploration vehicles. Your team must design and build a lunar vehicle that will move slowly on wheels across the lunar surface while being pulled by a rope. The design requirements are the following.:</a:t>
            </a:r>
          </a:p>
          <a:p>
            <a:endParaRPr lang="en-US" sz="2000" dirty="0"/>
          </a:p>
          <a:p>
            <a:pPr marL="342900" indent="-342900">
              <a:buFont typeface="Arial" panose="020B0604020202020204" pitchFamily="34" charset="0"/>
              <a:buChar char="•"/>
            </a:pPr>
            <a:r>
              <a:rPr lang="en-US" sz="2000" dirty="0" smtClean="0"/>
              <a:t>Start with the standard vehicle. Add building pieces to make your design unique. Be creative.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Your vehicle must be able to carry large lunar rocks (represented by blocks). </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Your vehicle must move across your work space in 4 to 6 seconds while being pulled by a rope. </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Deadline: You will have 30  minutes to complete the challenge.</a:t>
            </a:r>
          </a:p>
          <a:p>
            <a:endParaRPr lang="en-US" sz="2400" dirty="0"/>
          </a:p>
          <a:p>
            <a:r>
              <a:rPr lang="en-US" sz="2400" dirty="0" smtClean="0"/>
              <a:t>Good luck!</a:t>
            </a:r>
            <a:endParaRPr lang="en-US" sz="2400" dirty="0"/>
          </a:p>
        </p:txBody>
      </p:sp>
    </p:spTree>
    <p:extLst>
      <p:ext uri="{BB962C8B-B14F-4D97-AF65-F5344CB8AC3E}">
        <p14:creationId xmlns:p14="http://schemas.microsoft.com/office/powerpoint/2010/main" val="29934033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331742"/>
          </a:xfrm>
        </p:spPr>
        <p:txBody>
          <a:bodyPr/>
          <a:lstStyle/>
          <a:p>
            <a:r>
              <a:rPr lang="en-US" dirty="0" smtClean="0"/>
              <a:t>evaluate</a:t>
            </a:r>
            <a:endParaRPr lang="en-US" dirty="0"/>
          </a:p>
        </p:txBody>
      </p:sp>
      <p:sp>
        <p:nvSpPr>
          <p:cNvPr id="4" name="TextBox 3"/>
          <p:cNvSpPr txBox="1"/>
          <p:nvPr/>
        </p:nvSpPr>
        <p:spPr>
          <a:xfrm>
            <a:off x="1141413" y="1533378"/>
            <a:ext cx="9905998" cy="5078313"/>
          </a:xfrm>
          <a:prstGeom prst="rect">
            <a:avLst/>
          </a:prstGeom>
          <a:noFill/>
        </p:spPr>
        <p:txBody>
          <a:bodyPr wrap="square" rtlCol="0">
            <a:spAutoFit/>
          </a:bodyPr>
          <a:lstStyle/>
          <a:p>
            <a:r>
              <a:rPr lang="en-US" b="1" dirty="0" smtClean="0"/>
              <a:t>Designing and Planning:</a:t>
            </a:r>
          </a:p>
          <a:p>
            <a:r>
              <a:rPr lang="en-US" dirty="0" smtClean="0"/>
              <a:t>Before building your vehicle, how did your group prepare?</a:t>
            </a:r>
          </a:p>
          <a:p>
            <a:endParaRPr lang="en-US" dirty="0"/>
          </a:p>
          <a:p>
            <a:r>
              <a:rPr lang="en-US" b="1" dirty="0" smtClean="0"/>
              <a:t>Building:</a:t>
            </a:r>
          </a:p>
          <a:p>
            <a:r>
              <a:rPr lang="en-US" dirty="0" smtClean="0"/>
              <a:t>Did you experience any problems as you were building your vehicle? How did you solve them?</a:t>
            </a:r>
          </a:p>
          <a:p>
            <a:endParaRPr lang="en-US" dirty="0"/>
          </a:p>
          <a:p>
            <a:r>
              <a:rPr lang="en-US" b="1" dirty="0" smtClean="0"/>
              <a:t>Testing:</a:t>
            </a:r>
          </a:p>
          <a:p>
            <a:r>
              <a:rPr lang="en-US" dirty="0" smtClean="0"/>
              <a:t>How did you test your vehicle to determine whether it met the requirements? How did your vehicle move?</a:t>
            </a:r>
          </a:p>
          <a:p>
            <a:endParaRPr lang="en-US" b="1" dirty="0"/>
          </a:p>
          <a:p>
            <a:r>
              <a:rPr lang="en-US" b="1" dirty="0" smtClean="0"/>
              <a:t>Evaluating:</a:t>
            </a:r>
          </a:p>
          <a:p>
            <a:r>
              <a:rPr lang="en-US" dirty="0" smtClean="0"/>
              <a:t>Did you change anything about your vehicle or the falling weight system after you tested it? What change did you make? Why did you make this change? </a:t>
            </a:r>
          </a:p>
          <a:p>
            <a:r>
              <a:rPr lang="en-US" b="1" dirty="0" smtClean="0"/>
              <a:t> </a:t>
            </a:r>
          </a:p>
          <a:p>
            <a:endParaRPr lang="en-US" dirty="0" smtClean="0"/>
          </a:p>
          <a:p>
            <a:endParaRPr lang="en-US" b="1" dirty="0" smtClean="0"/>
          </a:p>
          <a:p>
            <a:endParaRPr lang="en-US" dirty="0"/>
          </a:p>
        </p:txBody>
      </p:sp>
    </p:spTree>
    <p:extLst>
      <p:ext uri="{BB962C8B-B14F-4D97-AF65-F5344CB8AC3E}">
        <p14:creationId xmlns:p14="http://schemas.microsoft.com/office/powerpoint/2010/main" val="26115450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practices? </a:t>
            </a:r>
            <a:endParaRPr lang="en-US" dirty="0"/>
          </a:p>
        </p:txBody>
      </p:sp>
      <p:sp>
        <p:nvSpPr>
          <p:cNvPr id="3" name="Content Placeholder 2"/>
          <p:cNvSpPr>
            <a:spLocks noGrp="1"/>
          </p:cNvSpPr>
          <p:nvPr>
            <p:ph idx="1"/>
          </p:nvPr>
        </p:nvSpPr>
        <p:spPr>
          <a:xfrm>
            <a:off x="1141413" y="1867437"/>
            <a:ext cx="9905998" cy="3923763"/>
          </a:xfrm>
        </p:spPr>
        <p:txBody>
          <a:bodyPr>
            <a:normAutofit/>
          </a:bodyPr>
          <a:lstStyle/>
          <a:p>
            <a:r>
              <a:rPr lang="en-US" dirty="0"/>
              <a:t>Practice 1 – Asking questions and defining problems</a:t>
            </a:r>
          </a:p>
          <a:p>
            <a:r>
              <a:rPr lang="en-US" dirty="0"/>
              <a:t>Practice 2 – Developing and using models</a:t>
            </a:r>
          </a:p>
          <a:p>
            <a:r>
              <a:rPr lang="en-US" dirty="0"/>
              <a:t>Practice 3 – Planning and carrying out investigations</a:t>
            </a:r>
          </a:p>
          <a:p>
            <a:r>
              <a:rPr lang="en-US" dirty="0"/>
              <a:t>Practice 4 – Analyzing and interpreting data</a:t>
            </a:r>
          </a:p>
          <a:p>
            <a:r>
              <a:rPr lang="en-US" dirty="0"/>
              <a:t>Practice 5 – Using mathematics and computational thinking</a:t>
            </a:r>
          </a:p>
          <a:p>
            <a:r>
              <a:rPr lang="en-US" dirty="0"/>
              <a:t>Practice 6 – Constructing explanations and designing solutions</a:t>
            </a:r>
          </a:p>
          <a:p>
            <a:r>
              <a:rPr lang="en-US" dirty="0"/>
              <a:t>Practice 7 – Engaging in argument from evidence</a:t>
            </a:r>
          </a:p>
          <a:p>
            <a:r>
              <a:rPr lang="en-US" dirty="0"/>
              <a:t>Practice 8 – Obtaining, evaluating, and communicating information</a:t>
            </a:r>
          </a:p>
          <a:p>
            <a:endParaRPr lang="en-US" dirty="0"/>
          </a:p>
        </p:txBody>
      </p:sp>
    </p:spTree>
    <p:extLst>
      <p:ext uri="{BB962C8B-B14F-4D97-AF65-F5344CB8AC3E}">
        <p14:creationId xmlns:p14="http://schemas.microsoft.com/office/powerpoint/2010/main" val="4225739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Evaluation</a:t>
            </a:r>
            <a:endParaRPr lang="en-US" dirty="0"/>
          </a:p>
        </p:txBody>
      </p:sp>
      <p:sp>
        <p:nvSpPr>
          <p:cNvPr id="3" name="Content Placeholder 2"/>
          <p:cNvSpPr>
            <a:spLocks noGrp="1"/>
          </p:cNvSpPr>
          <p:nvPr>
            <p:ph idx="1"/>
          </p:nvPr>
        </p:nvSpPr>
        <p:spPr/>
        <p:txBody>
          <a:bodyPr/>
          <a:lstStyle/>
          <a:p>
            <a:pPr marL="0" indent="0">
              <a:buNone/>
            </a:pPr>
            <a:r>
              <a:rPr lang="en-US" dirty="0" smtClean="0"/>
              <a:t>Please complete by Friday, December 12, online. </a:t>
            </a:r>
          </a:p>
          <a:p>
            <a:pPr marL="0" indent="0">
              <a:buNone/>
            </a:pPr>
            <a:endParaRPr lang="en-US" dirty="0"/>
          </a:p>
          <a:p>
            <a:pPr marL="0" indent="0">
              <a:buNone/>
            </a:pPr>
            <a:r>
              <a:rPr lang="en-US" dirty="0" smtClean="0"/>
              <a:t>Thank you for </a:t>
            </a:r>
            <a:r>
              <a:rPr lang="en-US" smtClean="0"/>
              <a:t>all that you do!!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670887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and Motion - Extended</a:t>
            </a:r>
            <a:endParaRPr lang="en-US" dirty="0"/>
          </a:p>
        </p:txBody>
      </p:sp>
      <p:sp>
        <p:nvSpPr>
          <p:cNvPr id="4" name="TextBox 3"/>
          <p:cNvSpPr txBox="1"/>
          <p:nvPr/>
        </p:nvSpPr>
        <p:spPr>
          <a:xfrm>
            <a:off x="1236372" y="2047741"/>
            <a:ext cx="9672034" cy="3539430"/>
          </a:xfrm>
          <a:prstGeom prst="rect">
            <a:avLst/>
          </a:prstGeom>
          <a:noFill/>
        </p:spPr>
        <p:txBody>
          <a:bodyPr wrap="square" rtlCol="0">
            <a:spAutoFit/>
          </a:bodyPr>
          <a:lstStyle/>
          <a:p>
            <a:r>
              <a:rPr lang="en-US" sz="2800" b="1" u="sng" dirty="0" smtClean="0"/>
              <a:t>Agenda:</a:t>
            </a:r>
          </a:p>
          <a:p>
            <a:endParaRPr lang="en-US" sz="2800" dirty="0"/>
          </a:p>
          <a:p>
            <a:r>
              <a:rPr lang="en-US" sz="2800" dirty="0" smtClean="0"/>
              <a:t>Walking Directions – integrated with Math</a:t>
            </a:r>
          </a:p>
          <a:p>
            <a:endParaRPr lang="en-US" sz="2800" dirty="0" smtClean="0"/>
          </a:p>
          <a:p>
            <a:r>
              <a:rPr lang="en-US" sz="2800" dirty="0" smtClean="0"/>
              <a:t>Gravity on a Roll (with modification)</a:t>
            </a:r>
          </a:p>
          <a:p>
            <a:endParaRPr lang="en-US" sz="2800" dirty="0" smtClean="0"/>
          </a:p>
          <a:p>
            <a:r>
              <a:rPr lang="en-US" sz="2800" dirty="0" smtClean="0"/>
              <a:t>Connecting the lessons to our Essential Standards/objectives/learning targets</a:t>
            </a:r>
            <a:endParaRPr lang="en-US" sz="2800" dirty="0"/>
          </a:p>
        </p:txBody>
      </p:sp>
    </p:spTree>
    <p:extLst>
      <p:ext uri="{BB962C8B-B14F-4D97-AF65-F5344CB8AC3E}">
        <p14:creationId xmlns:p14="http://schemas.microsoft.com/office/powerpoint/2010/main" val="36536569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Walking Directions</a:t>
            </a:r>
            <a:endParaRPr lang="en-US" dirty="0"/>
          </a:p>
        </p:txBody>
      </p:sp>
      <p:sp>
        <p:nvSpPr>
          <p:cNvPr id="4" name="TextBox 3"/>
          <p:cNvSpPr txBox="1"/>
          <p:nvPr/>
        </p:nvSpPr>
        <p:spPr>
          <a:xfrm>
            <a:off x="1262130" y="2215166"/>
            <a:ext cx="9890974" cy="3139321"/>
          </a:xfrm>
          <a:prstGeom prst="rect">
            <a:avLst/>
          </a:prstGeom>
          <a:noFill/>
        </p:spPr>
        <p:txBody>
          <a:bodyPr wrap="square" rtlCol="0">
            <a:spAutoFit/>
          </a:bodyPr>
          <a:lstStyle/>
          <a:p>
            <a:r>
              <a:rPr lang="en-US" b="1" u="sng" dirty="0" smtClean="0"/>
              <a:t>Math Standards</a:t>
            </a:r>
          </a:p>
          <a:p>
            <a:r>
              <a:rPr lang="en-US" dirty="0" smtClean="0"/>
              <a:t>5.OA.B.3 </a:t>
            </a:r>
            <a:r>
              <a:rPr lang="en-US" dirty="0"/>
              <a:t>Generate two numerical patterns using two given rules. Identify apparent relationships between corresponding terms. Form ordered pairs consisting of corresponding terms from the two patterns, and graph the ordered pairs on a coordinate plane</a:t>
            </a:r>
            <a:r>
              <a:rPr lang="en-US" dirty="0" smtClean="0"/>
              <a:t>.</a:t>
            </a:r>
          </a:p>
          <a:p>
            <a:endParaRPr lang="en-US" dirty="0"/>
          </a:p>
          <a:p>
            <a:r>
              <a:rPr lang="en-US" b="1" u="sng" dirty="0" smtClean="0"/>
              <a:t>Science Essential Standards</a:t>
            </a:r>
          </a:p>
          <a:p>
            <a:r>
              <a:rPr lang="en-US" dirty="0"/>
              <a:t>5.P.1.3</a:t>
            </a:r>
          </a:p>
          <a:p>
            <a:r>
              <a:rPr lang="en-US" dirty="0" smtClean="0"/>
              <a:t>Illustrate </a:t>
            </a:r>
            <a:r>
              <a:rPr lang="en-US" dirty="0"/>
              <a:t>the motion of an object using a graph to show a change in position </a:t>
            </a:r>
            <a:r>
              <a:rPr lang="en-US" dirty="0" smtClean="0"/>
              <a:t>over time.</a:t>
            </a:r>
          </a:p>
          <a:p>
            <a:endParaRPr lang="en-US" b="1" u="sng" dirty="0"/>
          </a:p>
          <a:p>
            <a:endParaRPr lang="en-US" b="1" u="sng" dirty="0"/>
          </a:p>
        </p:txBody>
      </p:sp>
    </p:spTree>
    <p:extLst>
      <p:ext uri="{BB962C8B-B14F-4D97-AF65-F5344CB8AC3E}">
        <p14:creationId xmlns:p14="http://schemas.microsoft.com/office/powerpoint/2010/main" val="42295449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075" y="422031"/>
            <a:ext cx="9905998" cy="4783015"/>
          </a:xfrm>
        </p:spPr>
        <p:txBody>
          <a:bodyPr>
            <a:normAutofit/>
          </a:bodyPr>
          <a:lstStyle/>
          <a:p>
            <a:pPr>
              <a:spcAft>
                <a:spcPts val="3000"/>
              </a:spcAft>
            </a:pPr>
            <a:r>
              <a:rPr lang="en-US" sz="4800" b="1" i="1" dirty="0">
                <a:solidFill>
                  <a:srgbClr val="056595"/>
                </a:solidFill>
              </a:rPr>
              <a:t>Walking </a:t>
            </a:r>
            <a:r>
              <a:rPr lang="en-US" sz="4800" b="1" i="1" dirty="0" smtClean="0">
                <a:solidFill>
                  <a:srgbClr val="056595"/>
                </a:solidFill>
              </a:rPr>
              <a:t> Directions</a:t>
            </a:r>
            <a:br>
              <a:rPr lang="en-US" sz="4800" b="1" i="1" dirty="0" smtClean="0">
                <a:solidFill>
                  <a:srgbClr val="056595"/>
                </a:solidFill>
              </a:rPr>
            </a:br>
            <a:r>
              <a:rPr lang="en-US" sz="4800" b="1" i="1" dirty="0">
                <a:solidFill>
                  <a:srgbClr val="056595"/>
                </a:solidFill>
              </a:rPr>
              <a:t/>
            </a:r>
            <a:br>
              <a:rPr lang="en-US" sz="4800" b="1" i="1" dirty="0">
                <a:solidFill>
                  <a:srgbClr val="056595"/>
                </a:solidFill>
              </a:rPr>
            </a:br>
            <a:r>
              <a:rPr lang="en-US" b="1" i="1" dirty="0"/>
              <a:t>Examining how graphs represent data and “tell stories”</a:t>
            </a:r>
            <a:br>
              <a:rPr lang="en-US" b="1" i="1" dirty="0"/>
            </a:br>
            <a:endParaRPr lang="en-US" dirty="0"/>
          </a:p>
        </p:txBody>
      </p:sp>
    </p:spTree>
    <p:extLst>
      <p:ext uri="{BB962C8B-B14F-4D97-AF65-F5344CB8AC3E}">
        <p14:creationId xmlns:p14="http://schemas.microsoft.com/office/powerpoint/2010/main" val="3299707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Representations and Models </a:t>
            </a:r>
            <a:endParaRPr lang="en-US" dirty="0"/>
          </a:p>
        </p:txBody>
      </p:sp>
      <p:sp>
        <p:nvSpPr>
          <p:cNvPr id="4" name="TextBox 3"/>
          <p:cNvSpPr txBox="1"/>
          <p:nvPr/>
        </p:nvSpPr>
        <p:spPr>
          <a:xfrm>
            <a:off x="1141413" y="2203938"/>
            <a:ext cx="9128002" cy="2831544"/>
          </a:xfrm>
          <a:prstGeom prst="rect">
            <a:avLst/>
          </a:prstGeom>
          <a:noFill/>
        </p:spPr>
        <p:txBody>
          <a:bodyPr wrap="square" rtlCol="0">
            <a:spAutoFit/>
          </a:bodyPr>
          <a:lstStyle/>
          <a:p>
            <a:r>
              <a:rPr lang="en-US" sz="3200" b="1" dirty="0">
                <a:ea typeface="ＭＳ Ｐゴシック" charset="-128"/>
              </a:rPr>
              <a:t>Important for </a:t>
            </a:r>
          </a:p>
          <a:p>
            <a:pPr>
              <a:buFontTx/>
              <a:buAutoNum type="arabicParenR"/>
            </a:pPr>
            <a:r>
              <a:rPr lang="en-US" sz="3200" b="1" dirty="0">
                <a:solidFill>
                  <a:srgbClr val="056595"/>
                </a:solidFill>
                <a:ea typeface="ＭＳ Ｐゴシック" charset="-128"/>
              </a:rPr>
              <a:t> making predictions </a:t>
            </a:r>
            <a:r>
              <a:rPr lang="en-US" sz="3200" b="1" dirty="0">
                <a:ea typeface="ＭＳ Ｐゴシック" charset="-128"/>
              </a:rPr>
              <a:t>and </a:t>
            </a:r>
          </a:p>
          <a:p>
            <a:pPr>
              <a:buFontTx/>
              <a:buAutoNum type="arabicParenR"/>
            </a:pPr>
            <a:r>
              <a:rPr lang="en-US" sz="3200" b="1" dirty="0">
                <a:solidFill>
                  <a:srgbClr val="056595"/>
                </a:solidFill>
                <a:ea typeface="ＭＳ Ｐゴシック" charset="-128"/>
              </a:rPr>
              <a:t> solving problems </a:t>
            </a:r>
          </a:p>
          <a:p>
            <a:r>
              <a:rPr lang="en-US" sz="3200" b="1" dirty="0">
                <a:ea typeface="ＭＳ Ｐゴシック" charset="-128"/>
              </a:rPr>
              <a:t>in a variety of mathematical and scientific contexts.</a:t>
            </a:r>
            <a:endParaRPr lang="en-US" sz="3200" dirty="0">
              <a:ea typeface="ＭＳ Ｐゴシック" charset="-128"/>
            </a:endParaRPr>
          </a:p>
          <a:p>
            <a:endParaRPr lang="en-US" dirty="0"/>
          </a:p>
        </p:txBody>
      </p:sp>
    </p:spTree>
    <p:extLst>
      <p:ext uri="{BB962C8B-B14F-4D97-AF65-F5344CB8AC3E}">
        <p14:creationId xmlns:p14="http://schemas.microsoft.com/office/powerpoint/2010/main" val="538429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 – </a:t>
            </a:r>
            <a:br>
              <a:rPr lang="en-US" dirty="0" smtClean="0"/>
            </a:br>
            <a:r>
              <a:rPr lang="en-US" dirty="0" smtClean="0"/>
              <a:t>science and engineering practices</a:t>
            </a:r>
            <a:endParaRPr lang="en-US" dirty="0"/>
          </a:p>
        </p:txBody>
      </p:sp>
      <p:sp>
        <p:nvSpPr>
          <p:cNvPr id="3" name="Content Placeholder 2"/>
          <p:cNvSpPr>
            <a:spLocks noGrp="1"/>
          </p:cNvSpPr>
          <p:nvPr>
            <p:ph idx="1"/>
          </p:nvPr>
        </p:nvSpPr>
        <p:spPr/>
        <p:txBody>
          <a:bodyPr anchor="t"/>
          <a:lstStyle/>
          <a:p>
            <a:r>
              <a:rPr lang="en-US" dirty="0" smtClean="0"/>
              <a:t>Practice 1 Asking Questions and Defining Problems</a:t>
            </a:r>
          </a:p>
          <a:p>
            <a:r>
              <a:rPr lang="en-US" dirty="0" smtClean="0"/>
              <a:t>Practice 2 Developing and Using Models</a:t>
            </a:r>
          </a:p>
          <a:p>
            <a:r>
              <a:rPr lang="en-US" dirty="0"/>
              <a:t>Practice 6 Constructing Explanations and Designing Solutions</a:t>
            </a:r>
          </a:p>
          <a:p>
            <a:r>
              <a:rPr lang="en-US" dirty="0"/>
              <a:t>Practice 8 Obtaining, Evaluating, and Communicating Information</a:t>
            </a:r>
          </a:p>
          <a:p>
            <a:endParaRPr lang="en-US" dirty="0"/>
          </a:p>
        </p:txBody>
      </p:sp>
    </p:spTree>
    <p:extLst>
      <p:ext uri="{BB962C8B-B14F-4D97-AF65-F5344CB8AC3E}">
        <p14:creationId xmlns:p14="http://schemas.microsoft.com/office/powerpoint/2010/main" val="42225383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y Travels to Fairfax"/>
          <p:cNvPicPr>
            <a:picLocks noGrp="1" noChangeAspect="1" noChangeArrowheads="1"/>
          </p:cNvPicPr>
          <p:nvPr>
            <p:ph/>
          </p:nvPr>
        </p:nvPicPr>
        <p:blipFill>
          <a:blip r:embed="rId2" cstate="print"/>
          <a:srcRect/>
          <a:stretch>
            <a:fillRect/>
          </a:stretch>
        </p:blipFill>
        <p:spPr>
          <a:xfrm>
            <a:off x="2391508" y="308172"/>
            <a:ext cx="7901354" cy="6089256"/>
          </a:xfrm>
          <a:solidFill>
            <a:schemeClr val="accent1"/>
          </a:solidFill>
        </p:spPr>
      </p:pic>
    </p:spTree>
    <p:extLst>
      <p:ext uri="{BB962C8B-B14F-4D97-AF65-F5344CB8AC3E}">
        <p14:creationId xmlns:p14="http://schemas.microsoft.com/office/powerpoint/2010/main" val="21925640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7846" y="890954"/>
            <a:ext cx="9683262" cy="2339102"/>
          </a:xfrm>
          <a:prstGeom prst="rect">
            <a:avLst/>
          </a:prstGeom>
          <a:noFill/>
        </p:spPr>
        <p:txBody>
          <a:bodyPr wrap="square" rtlCol="0">
            <a:spAutoFit/>
          </a:bodyPr>
          <a:lstStyle/>
          <a:p>
            <a:pPr>
              <a:buFontTx/>
              <a:buChar char="•"/>
            </a:pPr>
            <a:r>
              <a:rPr lang="en-US" sz="3200" b="1" dirty="0"/>
              <a:t>What can we </a:t>
            </a:r>
            <a:r>
              <a:rPr lang="en-US" sz="3200" b="1" dirty="0">
                <a:solidFill>
                  <a:schemeClr val="accent1"/>
                </a:solidFill>
              </a:rPr>
              <a:t>measure</a:t>
            </a:r>
            <a:r>
              <a:rPr lang="en-US" sz="3200" b="1" dirty="0"/>
              <a:t> to </a:t>
            </a:r>
            <a:r>
              <a:rPr lang="en-US" sz="3200" b="1" dirty="0" smtClean="0"/>
              <a:t> gather </a:t>
            </a:r>
            <a:r>
              <a:rPr lang="en-US" sz="3200" b="1" dirty="0">
                <a:solidFill>
                  <a:schemeClr val="accent1"/>
                </a:solidFill>
              </a:rPr>
              <a:t>evidence</a:t>
            </a:r>
            <a:r>
              <a:rPr lang="en-US" sz="3200" b="1" dirty="0"/>
              <a:t> of these </a:t>
            </a:r>
            <a:r>
              <a:rPr lang="en-US" sz="3200" b="1" dirty="0" smtClean="0"/>
              <a:t>observations</a:t>
            </a:r>
            <a:r>
              <a:rPr lang="en-US" sz="3200" b="1" dirty="0"/>
              <a:t>?</a:t>
            </a:r>
          </a:p>
          <a:p>
            <a:endParaRPr lang="en-US" sz="3200" b="1" dirty="0"/>
          </a:p>
          <a:p>
            <a:pPr>
              <a:buFontTx/>
              <a:buChar char="•"/>
            </a:pPr>
            <a:r>
              <a:rPr lang="en-US" sz="3200" b="1" dirty="0"/>
              <a:t>How can we </a:t>
            </a:r>
            <a:r>
              <a:rPr lang="en-US" sz="3200" b="1" dirty="0">
                <a:solidFill>
                  <a:schemeClr val="accent1"/>
                </a:solidFill>
              </a:rPr>
              <a:t>represent</a:t>
            </a:r>
            <a:r>
              <a:rPr lang="en-US" sz="3200" b="1" dirty="0"/>
              <a:t> </a:t>
            </a:r>
            <a:r>
              <a:rPr lang="en-US" sz="3200" b="1" dirty="0" smtClean="0"/>
              <a:t> </a:t>
            </a:r>
            <a:r>
              <a:rPr lang="en-US" sz="3200" b="1" dirty="0"/>
              <a:t>this evidence?</a:t>
            </a:r>
          </a:p>
          <a:p>
            <a:endParaRPr lang="en-US" dirty="0"/>
          </a:p>
        </p:txBody>
      </p:sp>
    </p:spTree>
    <p:extLst>
      <p:ext uri="{BB962C8B-B14F-4D97-AF65-F5344CB8AC3E}">
        <p14:creationId xmlns:p14="http://schemas.microsoft.com/office/powerpoint/2010/main" val="19788905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48862"/>
          </a:xfrm>
        </p:spPr>
        <p:txBody>
          <a:bodyPr/>
          <a:lstStyle/>
          <a:p>
            <a:r>
              <a:rPr lang="en-US" dirty="0" smtClean="0"/>
              <a:t>Small group task</a:t>
            </a:r>
            <a:endParaRPr lang="en-US" dirty="0"/>
          </a:p>
        </p:txBody>
      </p:sp>
      <p:sp>
        <p:nvSpPr>
          <p:cNvPr id="4" name="TextBox 3"/>
          <p:cNvSpPr txBox="1"/>
          <p:nvPr/>
        </p:nvSpPr>
        <p:spPr>
          <a:xfrm>
            <a:off x="1141413" y="1758462"/>
            <a:ext cx="10136187" cy="3785652"/>
          </a:xfrm>
          <a:prstGeom prst="rect">
            <a:avLst/>
          </a:prstGeom>
          <a:noFill/>
        </p:spPr>
        <p:txBody>
          <a:bodyPr wrap="square" rtlCol="0">
            <a:spAutoFit/>
          </a:bodyPr>
          <a:lstStyle/>
          <a:p>
            <a:pPr>
              <a:spcAft>
                <a:spcPts val="1200"/>
              </a:spcAft>
              <a:buFont typeface="Arial" charset="0"/>
              <a:buChar char="•"/>
            </a:pPr>
            <a:r>
              <a:rPr lang="en-US" sz="2400" dirty="0">
                <a:latin typeface="+mj-lt"/>
              </a:rPr>
              <a:t>Act out your directions and gather data.</a:t>
            </a:r>
          </a:p>
          <a:p>
            <a:pPr marL="228600" indent="-228600">
              <a:spcAft>
                <a:spcPts val="1200"/>
              </a:spcAft>
              <a:buFontTx/>
              <a:buChar char="•"/>
            </a:pPr>
            <a:r>
              <a:rPr lang="en-US" sz="2400" dirty="0">
                <a:latin typeface="+mj-lt"/>
              </a:rPr>
              <a:t>Represent the data in your notebook on a</a:t>
            </a:r>
            <a:r>
              <a:rPr lang="en-US" sz="2400" dirty="0">
                <a:solidFill>
                  <a:schemeClr val="accent1"/>
                </a:solidFill>
                <a:latin typeface="+mj-lt"/>
              </a:rPr>
              <a:t> </a:t>
            </a:r>
            <a:r>
              <a:rPr lang="en-US" sz="2400" dirty="0" smtClean="0">
                <a:solidFill>
                  <a:schemeClr val="accent1"/>
                </a:solidFill>
                <a:latin typeface="+mj-lt"/>
              </a:rPr>
              <a:t>t-chart </a:t>
            </a:r>
            <a:r>
              <a:rPr lang="en-US" sz="2400" dirty="0" smtClean="0">
                <a:latin typeface="+mj-lt"/>
              </a:rPr>
              <a:t>and </a:t>
            </a:r>
            <a:r>
              <a:rPr lang="en-US" sz="2400" dirty="0">
                <a:latin typeface="+mj-lt"/>
              </a:rPr>
              <a:t>a </a:t>
            </a:r>
            <a:r>
              <a:rPr lang="en-US" sz="2400" dirty="0">
                <a:solidFill>
                  <a:schemeClr val="accent1"/>
                </a:solidFill>
                <a:latin typeface="+mj-lt"/>
              </a:rPr>
              <a:t>coordinate graph</a:t>
            </a:r>
            <a:r>
              <a:rPr lang="en-US" sz="2400" dirty="0" smtClean="0">
                <a:latin typeface="+mj-lt"/>
              </a:rPr>
              <a:t>.</a:t>
            </a:r>
          </a:p>
          <a:p>
            <a:pPr marL="228600" indent="-228600">
              <a:spcAft>
                <a:spcPts val="1200"/>
              </a:spcAft>
              <a:buFontTx/>
              <a:buChar char="•"/>
            </a:pPr>
            <a:r>
              <a:rPr lang="en-US" sz="2400" dirty="0" smtClean="0">
                <a:solidFill>
                  <a:schemeClr val="accent1"/>
                </a:solidFill>
                <a:latin typeface="+mj-lt"/>
              </a:rPr>
              <a:t> </a:t>
            </a:r>
            <a:r>
              <a:rPr lang="en-US" sz="2400" dirty="0" smtClean="0">
                <a:latin typeface="+mj-lt"/>
              </a:rPr>
              <a:t>Make </a:t>
            </a:r>
            <a:r>
              <a:rPr lang="en-US" sz="2400" dirty="0">
                <a:latin typeface="+mj-lt"/>
              </a:rPr>
              <a:t>two posters:  </a:t>
            </a:r>
          </a:p>
          <a:p>
            <a:r>
              <a:rPr lang="en-US" sz="2400" dirty="0">
                <a:latin typeface="+mj-lt"/>
              </a:rPr>
              <a:t>      1) directions and </a:t>
            </a:r>
          </a:p>
          <a:p>
            <a:r>
              <a:rPr lang="en-US" sz="2400" dirty="0">
                <a:latin typeface="+mj-lt"/>
              </a:rPr>
              <a:t>      2) graph</a:t>
            </a:r>
            <a:r>
              <a:rPr lang="en-US" sz="2400" dirty="0">
                <a:solidFill>
                  <a:srgbClr val="256384"/>
                </a:solidFill>
                <a:latin typeface="+mj-lt"/>
              </a:rPr>
              <a:t>    </a:t>
            </a:r>
            <a:r>
              <a:rPr lang="en-US" sz="2400" dirty="0">
                <a:solidFill>
                  <a:schemeClr val="accent1"/>
                </a:solidFill>
                <a:latin typeface="+mj-lt"/>
              </a:rPr>
              <a:t>(X-scale by 1’s, Y-scale by 2’s)</a:t>
            </a:r>
          </a:p>
          <a:p>
            <a:endParaRPr lang="en-US" sz="2400" dirty="0">
              <a:solidFill>
                <a:srgbClr val="256384"/>
              </a:solidFill>
              <a:latin typeface="+mj-lt"/>
            </a:endParaRPr>
          </a:p>
          <a:p>
            <a:pPr algn="ctr"/>
            <a:r>
              <a:rPr lang="en-US" sz="2400" dirty="0">
                <a:latin typeface="+mj-lt"/>
              </a:rPr>
              <a:t>Be ready in  20 minutes.</a:t>
            </a:r>
            <a:endParaRPr lang="en-US" sz="2400" dirty="0">
              <a:solidFill>
                <a:srgbClr val="666666"/>
              </a:solidFill>
              <a:latin typeface="+mj-lt"/>
            </a:endParaRPr>
          </a:p>
          <a:p>
            <a:endParaRPr lang="en-US" dirty="0"/>
          </a:p>
        </p:txBody>
      </p:sp>
    </p:spTree>
    <p:extLst>
      <p:ext uri="{BB962C8B-B14F-4D97-AF65-F5344CB8AC3E}">
        <p14:creationId xmlns:p14="http://schemas.microsoft.com/office/powerpoint/2010/main" val="24601663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Representations</a:t>
            </a:r>
            <a:endParaRPr lang="en-US" dirty="0"/>
          </a:p>
        </p:txBody>
      </p:sp>
      <p:sp>
        <p:nvSpPr>
          <p:cNvPr id="4" name="TextBox 3"/>
          <p:cNvSpPr txBox="1"/>
          <p:nvPr/>
        </p:nvSpPr>
        <p:spPr>
          <a:xfrm>
            <a:off x="1141413" y="2227385"/>
            <a:ext cx="9385910" cy="3139321"/>
          </a:xfrm>
          <a:prstGeom prst="rect">
            <a:avLst/>
          </a:prstGeom>
          <a:noFill/>
        </p:spPr>
        <p:txBody>
          <a:bodyPr wrap="square" rtlCol="0">
            <a:spAutoFit/>
          </a:bodyPr>
          <a:lstStyle/>
          <a:p>
            <a:pPr marL="295275" indent="-295275">
              <a:buFont typeface="Arial" charset="0"/>
              <a:buChar char="•"/>
            </a:pPr>
            <a:r>
              <a:rPr lang="en-US" sz="3600" dirty="0"/>
              <a:t>What do you notice about the posted graphs?</a:t>
            </a:r>
          </a:p>
          <a:p>
            <a:endParaRPr lang="en-US" sz="3600" dirty="0"/>
          </a:p>
          <a:p>
            <a:pPr marL="295275" indent="-295275">
              <a:buFontTx/>
              <a:buChar char="•"/>
            </a:pPr>
            <a:r>
              <a:rPr lang="en-US" sz="3600" dirty="0"/>
              <a:t> By looking at a graph, what can you say about the directions?</a:t>
            </a:r>
          </a:p>
          <a:p>
            <a:endParaRPr lang="en-US" dirty="0"/>
          </a:p>
        </p:txBody>
      </p:sp>
    </p:spTree>
    <p:extLst>
      <p:ext uri="{BB962C8B-B14F-4D97-AF65-F5344CB8AC3E}">
        <p14:creationId xmlns:p14="http://schemas.microsoft.com/office/powerpoint/2010/main" val="15086009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graph tell you about my morning walk?</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39628806"/>
              </p:ext>
            </p:extLst>
          </p:nvPr>
        </p:nvGraphicFramePr>
        <p:xfrm>
          <a:off x="3563815" y="2227385"/>
          <a:ext cx="4290646" cy="4171502"/>
        </p:xfrm>
        <a:graphic>
          <a:graphicData uri="http://schemas.openxmlformats.org/presentationml/2006/ole">
            <mc:AlternateContent xmlns:mc="http://schemas.openxmlformats.org/markup-compatibility/2006">
              <mc:Choice xmlns:v="urn:schemas-microsoft-com:vml" Requires="v">
                <p:oleObj spid="_x0000_s1030" name="Bitmap Image" r:id="rId3" imgW="2381582" imgH="2314286" progId="PBrush">
                  <p:embed/>
                </p:oleObj>
              </mc:Choice>
              <mc:Fallback>
                <p:oleObj name="Bitmap Image" r:id="rId3" imgW="2381582" imgH="2314286"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15" y="2227385"/>
                        <a:ext cx="4290646" cy="4171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2114515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48862"/>
          </a:xfrm>
        </p:spPr>
        <p:txBody>
          <a:bodyPr/>
          <a:lstStyle/>
          <a:p>
            <a:r>
              <a:rPr lang="en-US" dirty="0" smtClean="0"/>
              <a:t>Diving with gravity</a:t>
            </a:r>
            <a:endParaRPr lang="en-US" dirty="0"/>
          </a:p>
        </p:txBody>
      </p:sp>
      <p:sp>
        <p:nvSpPr>
          <p:cNvPr id="4" name="TextBox 3"/>
          <p:cNvSpPr txBox="1"/>
          <p:nvPr/>
        </p:nvSpPr>
        <p:spPr>
          <a:xfrm>
            <a:off x="1312985" y="1946031"/>
            <a:ext cx="9566030" cy="3477875"/>
          </a:xfrm>
          <a:prstGeom prst="rect">
            <a:avLst/>
          </a:prstGeom>
          <a:noFill/>
        </p:spPr>
        <p:txBody>
          <a:bodyPr wrap="square" rtlCol="0">
            <a:spAutoFit/>
          </a:bodyPr>
          <a:lstStyle/>
          <a:p>
            <a:pPr algn="ctr"/>
            <a:r>
              <a:rPr lang="en-US" sz="4400" dirty="0"/>
              <a:t>What are the attributes of Walking Directions that encourage students to construct arguments, reason, analyze and interpret data?</a:t>
            </a:r>
          </a:p>
        </p:txBody>
      </p:sp>
    </p:spTree>
    <p:extLst>
      <p:ext uri="{BB962C8B-B14F-4D97-AF65-F5344CB8AC3E}">
        <p14:creationId xmlns:p14="http://schemas.microsoft.com/office/powerpoint/2010/main" val="18727341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136" y="234461"/>
            <a:ext cx="9905998" cy="1547447"/>
          </a:xfrm>
        </p:spPr>
        <p:txBody>
          <a:bodyPr/>
          <a:lstStyle/>
          <a:p>
            <a:r>
              <a:rPr lang="en-US" altLang="en-US" dirty="0">
                <a:ea typeface="ＭＳ Ｐゴシック" panose="020B0600070205080204" pitchFamily="34" charset="-128"/>
              </a:rPr>
              <a:t>How can we describe motion                                     </a:t>
            </a:r>
            <a:r>
              <a:rPr lang="en-US" altLang="en-US" dirty="0" smtClean="0">
                <a:ea typeface="ＭＳ Ｐゴシック" panose="020B0600070205080204" pitchFamily="34" charset="-128"/>
              </a:rPr>
              <a:t>and </a:t>
            </a:r>
            <a:r>
              <a:rPr lang="en-US" altLang="en-US" dirty="0">
                <a:ea typeface="ＭＳ Ｐゴシック" panose="020B0600070205080204" pitchFamily="34" charset="-128"/>
              </a:rPr>
              <a:t>changes in motion?</a:t>
            </a:r>
            <a:endParaRPr lang="en-US" dirty="0"/>
          </a:p>
        </p:txBody>
      </p:sp>
      <p:sp>
        <p:nvSpPr>
          <p:cNvPr id="4" name="TextBox 3"/>
          <p:cNvSpPr txBox="1"/>
          <p:nvPr/>
        </p:nvSpPr>
        <p:spPr>
          <a:xfrm>
            <a:off x="391137" y="1781908"/>
            <a:ext cx="3289910" cy="3662541"/>
          </a:xfrm>
          <a:prstGeom prst="rect">
            <a:avLst/>
          </a:prstGeom>
          <a:noFill/>
        </p:spPr>
        <p:txBody>
          <a:bodyPr wrap="square" rtlCol="0">
            <a:spAutoFit/>
          </a:bodyPr>
          <a:lstStyle/>
          <a:p>
            <a:pPr>
              <a:spcBef>
                <a:spcPct val="0"/>
              </a:spcBef>
            </a:pPr>
            <a:r>
              <a:rPr lang="en-US" altLang="en-US" sz="3200" b="1" dirty="0">
                <a:latin typeface="Comic Sans MS" panose="030F0702030302020204" pitchFamily="66" charset="0"/>
              </a:rPr>
              <a:t>Go-Cart Test </a:t>
            </a:r>
            <a:r>
              <a:rPr lang="en-US" altLang="en-US" sz="3200" b="1" dirty="0" smtClean="0">
                <a:latin typeface="Comic Sans MS" panose="030F0702030302020204" pitchFamily="66" charset="0"/>
              </a:rPr>
              <a:t>Run</a:t>
            </a:r>
            <a:endParaRPr lang="en-US" altLang="en-US" sz="3200" dirty="0">
              <a:latin typeface="Comic Sans MS" panose="030F0702030302020204" pitchFamily="66" charset="0"/>
            </a:endParaRPr>
          </a:p>
          <a:p>
            <a:pPr>
              <a:spcBef>
                <a:spcPct val="0"/>
              </a:spcBef>
            </a:pPr>
            <a:r>
              <a:rPr lang="en-US" altLang="en-US" sz="2400" i="1" dirty="0">
                <a:latin typeface="Comic Sans MS" panose="030F0702030302020204" pitchFamily="66" charset="0"/>
              </a:rPr>
              <a:t>Uncovering Student Ideas in Physical Science </a:t>
            </a:r>
          </a:p>
          <a:p>
            <a:pPr>
              <a:spcBef>
                <a:spcPct val="0"/>
              </a:spcBef>
            </a:pPr>
            <a:endParaRPr lang="en-US" altLang="en-US" sz="2400" i="1" dirty="0">
              <a:latin typeface="Comic Sans MS" panose="030F0702030302020204" pitchFamily="66" charset="0"/>
            </a:endParaRPr>
          </a:p>
          <a:p>
            <a:pPr>
              <a:spcBef>
                <a:spcPct val="0"/>
              </a:spcBef>
            </a:pPr>
            <a:r>
              <a:rPr lang="en-US" altLang="en-US" sz="2400" dirty="0">
                <a:latin typeface="Comic Sans MS" panose="030F0702030302020204" pitchFamily="66" charset="0"/>
              </a:rPr>
              <a:t>by Page Keely and Rand Harrington </a:t>
            </a:r>
          </a:p>
          <a:p>
            <a:pPr>
              <a:spcBef>
                <a:spcPct val="0"/>
              </a:spcBef>
            </a:pPr>
            <a:r>
              <a:rPr lang="en-US" altLang="en-US" sz="2400" dirty="0">
                <a:latin typeface="Comic Sans MS" panose="030F0702030302020204" pitchFamily="66" charset="0"/>
              </a:rPr>
              <a:t>Pg. 30-34</a:t>
            </a:r>
          </a:p>
        </p:txBody>
      </p:sp>
      <p:pic>
        <p:nvPicPr>
          <p:cNvPr id="5" name="Picture 6" descr="IMAG008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88802" y="1680486"/>
            <a:ext cx="7416732" cy="469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6904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0616" y="1735015"/>
            <a:ext cx="10550769" cy="2751522"/>
          </a:xfrm>
          <a:prstGeom prst="rect">
            <a:avLst/>
          </a:prstGeom>
          <a:noFill/>
        </p:spPr>
        <p:txBody>
          <a:bodyPr wrap="square" rtlCol="0">
            <a:spAutoFit/>
          </a:bodyPr>
          <a:lstStyle/>
          <a:p>
            <a:pPr marL="609600" indent="-609600">
              <a:lnSpc>
                <a:spcPct val="90000"/>
              </a:lnSpc>
            </a:pPr>
            <a:r>
              <a:rPr lang="en-US" altLang="en-US" sz="2800" dirty="0">
                <a:ea typeface="ＭＳ Ｐゴシック" panose="020B0600070205080204" pitchFamily="34" charset="-128"/>
                <a:cs typeface="Arial" panose="020B0604020202020204" pitchFamily="34" charset="0"/>
              </a:rPr>
              <a:t>1</a:t>
            </a:r>
            <a:r>
              <a:rPr lang="en-US" altLang="en-US" sz="3200" dirty="0">
                <a:ea typeface="ＭＳ Ｐゴシック" panose="020B0600070205080204" pitchFamily="34" charset="-128"/>
                <a:cs typeface="Arial" panose="020B0604020202020204" pitchFamily="34" charset="0"/>
              </a:rPr>
              <a:t>) Each table will need:</a:t>
            </a:r>
          </a:p>
          <a:p>
            <a:pPr lvl="2">
              <a:lnSpc>
                <a:spcPct val="90000"/>
              </a:lnSpc>
            </a:pPr>
            <a:r>
              <a:rPr lang="en-US" altLang="en-US" sz="3200" dirty="0">
                <a:ea typeface="ＭＳ Ｐゴシック" panose="020B0600070205080204" pitchFamily="34" charset="-128"/>
                <a:cs typeface="Arial" panose="020B0604020202020204" pitchFamily="34" charset="0"/>
              </a:rPr>
              <a:t>Marbles  </a:t>
            </a:r>
          </a:p>
          <a:p>
            <a:pPr lvl="2">
              <a:lnSpc>
                <a:spcPct val="90000"/>
              </a:lnSpc>
            </a:pPr>
            <a:r>
              <a:rPr lang="en-US" altLang="en-US" sz="3200" dirty="0">
                <a:ea typeface="ＭＳ Ｐゴシック" panose="020B0600070205080204" pitchFamily="34" charset="-128"/>
                <a:cs typeface="Arial" panose="020B0604020202020204" pitchFamily="34" charset="0"/>
              </a:rPr>
              <a:t>Meter stick</a:t>
            </a:r>
          </a:p>
          <a:p>
            <a:pPr lvl="2">
              <a:lnSpc>
                <a:spcPct val="90000"/>
              </a:lnSpc>
            </a:pPr>
            <a:endParaRPr lang="en-US" altLang="en-US" sz="3200" dirty="0">
              <a:ea typeface="ＭＳ Ｐゴシック" panose="020B0600070205080204" pitchFamily="34" charset="-128"/>
              <a:cs typeface="Arial" panose="020B0604020202020204" pitchFamily="34" charset="0"/>
            </a:endParaRPr>
          </a:p>
          <a:p>
            <a:pPr marL="609600" indent="-609600">
              <a:lnSpc>
                <a:spcPct val="90000"/>
              </a:lnSpc>
            </a:pPr>
            <a:r>
              <a:rPr lang="en-US" altLang="en-US" sz="3200" dirty="0">
                <a:ea typeface="ＭＳ Ｐゴシック" panose="020B0600070205080204" pitchFamily="34" charset="-128"/>
                <a:cs typeface="Arial" panose="020B0604020202020204" pitchFamily="34" charset="0"/>
              </a:rPr>
              <a:t>2) Mark a one-meter distance on your table with tape</a:t>
            </a:r>
          </a:p>
        </p:txBody>
      </p:sp>
    </p:spTree>
    <p:extLst>
      <p:ext uri="{BB962C8B-B14F-4D97-AF65-F5344CB8AC3E}">
        <p14:creationId xmlns:p14="http://schemas.microsoft.com/office/powerpoint/2010/main" val="21426225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4062" y="679938"/>
            <a:ext cx="10363200" cy="5410712"/>
          </a:xfrm>
          <a:prstGeom prst="rect">
            <a:avLst/>
          </a:prstGeom>
          <a:noFill/>
        </p:spPr>
        <p:txBody>
          <a:bodyPr wrap="square" rtlCol="0">
            <a:spAutoFit/>
          </a:bodyPr>
          <a:lstStyle/>
          <a:p>
            <a:pPr marL="609600" indent="-609600">
              <a:lnSpc>
                <a:spcPct val="90000"/>
              </a:lnSpc>
            </a:pPr>
            <a:r>
              <a:rPr lang="en-US" altLang="en-US" sz="3200" dirty="0">
                <a:ea typeface="ＭＳ Ｐゴシック" panose="020B0600070205080204" pitchFamily="34" charset="-128"/>
              </a:rPr>
              <a:t>Roll the marbles the one-meter distance </a:t>
            </a:r>
          </a:p>
          <a:p>
            <a:pPr marL="609600" indent="-609600">
              <a:lnSpc>
                <a:spcPct val="90000"/>
              </a:lnSpc>
            </a:pPr>
            <a:endParaRPr lang="en-US" altLang="en-US" sz="3200" dirty="0">
              <a:ea typeface="ＭＳ Ｐゴシック" panose="020B0600070205080204" pitchFamily="34" charset="-128"/>
            </a:endParaRPr>
          </a:p>
          <a:p>
            <a:pPr lvl="2">
              <a:spcBef>
                <a:spcPct val="0"/>
              </a:spcBef>
            </a:pPr>
            <a:r>
              <a:rPr lang="en-US" altLang="en-US" sz="3200" dirty="0">
                <a:ea typeface="ＭＳ Ｐゴシック" panose="020B0600070205080204" pitchFamily="34" charset="-128"/>
              </a:rPr>
              <a:t>Record (draw, describe and measure):</a:t>
            </a:r>
          </a:p>
          <a:p>
            <a:pPr lvl="2">
              <a:spcBef>
                <a:spcPct val="0"/>
              </a:spcBef>
            </a:pPr>
            <a:endParaRPr lang="en-US" altLang="en-US" sz="3200" dirty="0">
              <a:ea typeface="ＭＳ Ｐゴシック" panose="020B0600070205080204" pitchFamily="34" charset="-128"/>
            </a:endParaRPr>
          </a:p>
          <a:p>
            <a:pPr lvl="2">
              <a:spcBef>
                <a:spcPct val="0"/>
              </a:spcBef>
            </a:pPr>
            <a:r>
              <a:rPr lang="en-US" altLang="en-US" sz="3200" dirty="0">
                <a:ea typeface="ＭＳ Ｐゴシック" panose="020B0600070205080204" pitchFamily="34" charset="-128"/>
              </a:rPr>
              <a:t>How long does it take one marble to travel one meter?</a:t>
            </a:r>
          </a:p>
          <a:p>
            <a:pPr lvl="3">
              <a:spcBef>
                <a:spcPct val="0"/>
              </a:spcBef>
            </a:pPr>
            <a:endParaRPr lang="en-US" altLang="en-US" sz="3200" dirty="0">
              <a:ea typeface="ＭＳ Ｐゴシック" panose="020B0600070205080204" pitchFamily="34" charset="-128"/>
            </a:endParaRPr>
          </a:p>
          <a:p>
            <a:pPr lvl="3">
              <a:spcBef>
                <a:spcPct val="0"/>
              </a:spcBef>
            </a:pPr>
            <a:r>
              <a:rPr lang="en-US" altLang="en-US" sz="3200" dirty="0">
                <a:ea typeface="ＭＳ Ｐゴシック" panose="020B0600070205080204" pitchFamily="34" charset="-128"/>
              </a:rPr>
              <a:t>What measurements describe the marble</a:t>
            </a:r>
            <a:r>
              <a:rPr lang="ja-JP" altLang="en-US" sz="3200" dirty="0">
                <a:ea typeface="ＭＳ Ｐゴシック" panose="020B0600070205080204" pitchFamily="34" charset="-128"/>
              </a:rPr>
              <a:t>’</a:t>
            </a:r>
            <a:r>
              <a:rPr lang="en-US" altLang="ja-JP" sz="3200" dirty="0">
                <a:ea typeface="ＭＳ Ｐゴシック" panose="020B0600070205080204" pitchFamily="34" charset="-128"/>
              </a:rPr>
              <a:t>s movement</a:t>
            </a:r>
          </a:p>
          <a:p>
            <a:pPr lvl="3">
              <a:spcBef>
                <a:spcPct val="0"/>
              </a:spcBef>
            </a:pPr>
            <a:endParaRPr lang="en-US" altLang="en-US" sz="3200" dirty="0">
              <a:ea typeface="ＭＳ Ｐゴシック" panose="020B0600070205080204" pitchFamily="34" charset="-128"/>
            </a:endParaRPr>
          </a:p>
          <a:p>
            <a:pPr lvl="3">
              <a:spcBef>
                <a:spcPct val="0"/>
              </a:spcBef>
            </a:pPr>
            <a:r>
              <a:rPr lang="en-US" altLang="en-US" sz="3200" dirty="0">
                <a:ea typeface="ＭＳ Ｐゴシック" panose="020B0600070205080204" pitchFamily="34" charset="-128"/>
              </a:rPr>
              <a:t>Can you get a marble to move 1 m/sec?</a:t>
            </a:r>
          </a:p>
        </p:txBody>
      </p:sp>
    </p:spTree>
    <p:extLst>
      <p:ext uri="{BB962C8B-B14F-4D97-AF65-F5344CB8AC3E}">
        <p14:creationId xmlns:p14="http://schemas.microsoft.com/office/powerpoint/2010/main" val="35725504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0954" y="703385"/>
            <a:ext cx="10316308" cy="5355312"/>
          </a:xfrm>
          <a:prstGeom prst="rect">
            <a:avLst/>
          </a:prstGeom>
          <a:noFill/>
        </p:spPr>
        <p:txBody>
          <a:bodyPr wrap="square" rtlCol="0">
            <a:spAutoFit/>
          </a:bodyPr>
          <a:lstStyle/>
          <a:p>
            <a:pPr marL="609600" indent="-609600">
              <a:lnSpc>
                <a:spcPct val="90000"/>
              </a:lnSpc>
            </a:pPr>
            <a:r>
              <a:rPr lang="en-US" altLang="en-US" sz="4000" dirty="0">
                <a:ea typeface="ＭＳ Ｐゴシック" panose="020B0600070205080204" pitchFamily="34" charset="-128"/>
              </a:rPr>
              <a:t>Continue to explore with the marble.  </a:t>
            </a:r>
          </a:p>
          <a:p>
            <a:pPr marL="609600" indent="-609600">
              <a:lnSpc>
                <a:spcPct val="90000"/>
              </a:lnSpc>
            </a:pPr>
            <a:endParaRPr lang="en-US" altLang="en-US" sz="4000" dirty="0">
              <a:ea typeface="ＭＳ Ｐゴシック" panose="020B0600070205080204" pitchFamily="34" charset="-128"/>
            </a:endParaRPr>
          </a:p>
          <a:p>
            <a:pPr marL="1009650" lvl="1" indent="-609600">
              <a:lnSpc>
                <a:spcPct val="90000"/>
              </a:lnSpc>
            </a:pPr>
            <a:r>
              <a:rPr lang="en-US" altLang="en-US" sz="4000" dirty="0">
                <a:ea typeface="ＭＳ Ｐゴシック" panose="020B0600070205080204" pitchFamily="34" charset="-128"/>
              </a:rPr>
              <a:t>Roll the marble over different surfaces.</a:t>
            </a:r>
          </a:p>
          <a:p>
            <a:pPr marL="1009650" lvl="1" indent="-609600">
              <a:lnSpc>
                <a:spcPct val="90000"/>
              </a:lnSpc>
            </a:pPr>
            <a:endParaRPr lang="en-US" altLang="en-US" sz="4000" dirty="0">
              <a:ea typeface="ＭＳ Ｐゴシック" panose="020B0600070205080204" pitchFamily="34" charset="-128"/>
            </a:endParaRPr>
          </a:p>
          <a:p>
            <a:pPr marL="1009650" lvl="1" indent="-609600">
              <a:lnSpc>
                <a:spcPct val="90000"/>
              </a:lnSpc>
            </a:pPr>
            <a:r>
              <a:rPr lang="en-US" altLang="en-US" sz="4000" dirty="0">
                <a:ea typeface="ＭＳ Ｐゴシック" panose="020B0600070205080204" pitchFamily="34" charset="-128"/>
              </a:rPr>
              <a:t>Change the marble</a:t>
            </a:r>
            <a:r>
              <a:rPr lang="ja-JP" altLang="en-US" sz="4000" dirty="0">
                <a:ea typeface="ＭＳ Ｐゴシック" panose="020B0600070205080204" pitchFamily="34" charset="-128"/>
              </a:rPr>
              <a:t>’</a:t>
            </a:r>
            <a:r>
              <a:rPr lang="en-US" altLang="ja-JP" sz="4000" dirty="0">
                <a:ea typeface="ＭＳ Ｐゴシック" panose="020B0600070205080204" pitchFamily="34" charset="-128"/>
              </a:rPr>
              <a:t>s direction and speed.</a:t>
            </a:r>
          </a:p>
          <a:p>
            <a:pPr marL="1009650" lvl="1" indent="-609600">
              <a:lnSpc>
                <a:spcPct val="90000"/>
              </a:lnSpc>
            </a:pPr>
            <a:endParaRPr lang="en-US" altLang="en-US" sz="4000" dirty="0">
              <a:ea typeface="ＭＳ Ｐゴシック" panose="020B0600070205080204" pitchFamily="34" charset="-128"/>
            </a:endParaRPr>
          </a:p>
          <a:p>
            <a:pPr marL="1009650" lvl="1" indent="-609600">
              <a:lnSpc>
                <a:spcPct val="90000"/>
              </a:lnSpc>
            </a:pPr>
            <a:r>
              <a:rPr lang="en-US" altLang="en-US" sz="4000" dirty="0">
                <a:ea typeface="ＭＳ Ｐゴシック" panose="020B0600070205080204" pitchFamily="34" charset="-128"/>
              </a:rPr>
              <a:t>Change the marble</a:t>
            </a:r>
            <a:r>
              <a:rPr lang="ja-JP" altLang="en-US" sz="4000" dirty="0">
                <a:ea typeface="ＭＳ Ｐゴシック" panose="020B0600070205080204" pitchFamily="34" charset="-128"/>
              </a:rPr>
              <a:t>’</a:t>
            </a:r>
            <a:r>
              <a:rPr lang="en-US" altLang="ja-JP" sz="4000" dirty="0">
                <a:ea typeface="ＭＳ Ｐゴシック" panose="020B0600070205080204" pitchFamily="34" charset="-128"/>
              </a:rPr>
              <a:t>s direction while holding the speed constant</a:t>
            </a:r>
            <a:r>
              <a:rPr lang="en-US" altLang="ja-JP" dirty="0">
                <a:ea typeface="ＭＳ Ｐゴシック" panose="020B0600070205080204" pitchFamily="34" charset="-128"/>
              </a:rPr>
              <a:t>.</a:t>
            </a:r>
          </a:p>
          <a:p>
            <a:endParaRPr lang="en-US" dirty="0"/>
          </a:p>
        </p:txBody>
      </p:sp>
    </p:spTree>
    <p:extLst>
      <p:ext uri="{BB962C8B-B14F-4D97-AF65-F5344CB8AC3E}">
        <p14:creationId xmlns:p14="http://schemas.microsoft.com/office/powerpoint/2010/main" val="2935044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 – </a:t>
            </a:r>
            <a:br>
              <a:rPr lang="en-US" dirty="0" smtClean="0"/>
            </a:br>
            <a:r>
              <a:rPr lang="en-US" dirty="0" smtClean="0"/>
              <a:t>Pre-assessment and Designing Vehicles </a:t>
            </a:r>
            <a:endParaRPr lang="en-US" dirty="0"/>
          </a:p>
        </p:txBody>
      </p:sp>
      <p:sp>
        <p:nvSpPr>
          <p:cNvPr id="3" name="Content Placeholder 2"/>
          <p:cNvSpPr>
            <a:spLocks noGrp="1"/>
          </p:cNvSpPr>
          <p:nvPr>
            <p:ph idx="1"/>
          </p:nvPr>
        </p:nvSpPr>
        <p:spPr>
          <a:xfrm>
            <a:off x="1141413" y="2203359"/>
            <a:ext cx="9905998" cy="3124201"/>
          </a:xfrm>
        </p:spPr>
        <p:txBody>
          <a:bodyPr anchor="t"/>
          <a:lstStyle/>
          <a:p>
            <a:pPr marL="0" indent="0">
              <a:buNone/>
            </a:pPr>
            <a:r>
              <a:rPr lang="en-US" dirty="0" smtClean="0"/>
              <a:t>Think about:</a:t>
            </a:r>
          </a:p>
          <a:p>
            <a:pPr marL="0" indent="0">
              <a:buNone/>
            </a:pPr>
            <a:r>
              <a:rPr lang="en-US" dirty="0"/>
              <a:t>	</a:t>
            </a:r>
            <a:r>
              <a:rPr lang="en-US" dirty="0" smtClean="0"/>
              <a:t>what causes vehicles to move? </a:t>
            </a:r>
          </a:p>
          <a:p>
            <a:pPr marL="0" indent="0">
              <a:buNone/>
            </a:pPr>
            <a:endParaRPr lang="en-US" dirty="0" smtClean="0"/>
          </a:p>
          <a:p>
            <a:pPr marL="0" indent="0">
              <a:buNone/>
            </a:pPr>
            <a:r>
              <a:rPr lang="en-US" dirty="0"/>
              <a:t>	</a:t>
            </a:r>
            <a:r>
              <a:rPr lang="en-US" dirty="0" smtClean="0"/>
              <a:t>What do we know about motion the design of vehicles? – reflect</a:t>
            </a:r>
          </a:p>
          <a:p>
            <a:pPr marL="0" indent="0">
              <a:buNone/>
            </a:pPr>
            <a:endParaRPr lang="en-US" dirty="0"/>
          </a:p>
          <a:p>
            <a:pPr marL="0" indent="0">
              <a:buNone/>
            </a:pPr>
            <a:r>
              <a:rPr lang="en-US" dirty="0" smtClean="0"/>
              <a:t>	What doe we want to find out about motion and design?</a:t>
            </a:r>
            <a:endParaRPr lang="en-US" dirty="0"/>
          </a:p>
        </p:txBody>
      </p:sp>
    </p:spTree>
    <p:extLst>
      <p:ext uri="{BB962C8B-B14F-4D97-AF65-F5344CB8AC3E}">
        <p14:creationId xmlns:p14="http://schemas.microsoft.com/office/powerpoint/2010/main" val="25844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7846" y="562708"/>
            <a:ext cx="10386646" cy="4524315"/>
          </a:xfrm>
          <a:prstGeom prst="rect">
            <a:avLst/>
          </a:prstGeom>
          <a:noFill/>
        </p:spPr>
        <p:txBody>
          <a:bodyPr wrap="square" rtlCol="0">
            <a:spAutoFit/>
          </a:bodyPr>
          <a:lstStyle/>
          <a:p>
            <a:pPr>
              <a:lnSpc>
                <a:spcPct val="80000"/>
              </a:lnSpc>
              <a:defRPr/>
            </a:pPr>
            <a:r>
              <a:rPr lang="en-US" sz="3600" b="1" dirty="0">
                <a:cs typeface="Arial"/>
              </a:rPr>
              <a:t>Speed</a:t>
            </a:r>
          </a:p>
          <a:p>
            <a:pPr marL="1009650" lvl="1" indent="-609600">
              <a:lnSpc>
                <a:spcPct val="80000"/>
              </a:lnSpc>
              <a:defRPr/>
            </a:pPr>
            <a:r>
              <a:rPr lang="en-US" sz="3600" dirty="0">
                <a:cs typeface="Arial"/>
              </a:rPr>
              <a:t>how fast something is going</a:t>
            </a:r>
          </a:p>
          <a:p>
            <a:pPr marL="1009650" lvl="1" indent="-609600">
              <a:lnSpc>
                <a:spcPct val="80000"/>
              </a:lnSpc>
              <a:defRPr/>
            </a:pPr>
            <a:r>
              <a:rPr lang="en-US" sz="3600" dirty="0">
                <a:cs typeface="Arial"/>
              </a:rPr>
              <a:t>measured by the distance traveled divided by the time to travel that distance  </a:t>
            </a:r>
          </a:p>
          <a:p>
            <a:pPr marL="400050" lvl="1">
              <a:lnSpc>
                <a:spcPct val="80000"/>
              </a:lnSpc>
              <a:defRPr/>
            </a:pPr>
            <a:r>
              <a:rPr lang="en-US" sz="3600" dirty="0">
                <a:cs typeface="Arial"/>
              </a:rPr>
              <a:t>	</a:t>
            </a:r>
            <a:endParaRPr lang="en-US" sz="3600" b="1" dirty="0">
              <a:cs typeface="Arial"/>
            </a:endParaRPr>
          </a:p>
          <a:p>
            <a:pPr marL="1409700" lvl="2" indent="-609600">
              <a:lnSpc>
                <a:spcPct val="80000"/>
              </a:lnSpc>
              <a:defRPr/>
            </a:pPr>
            <a:r>
              <a:rPr lang="en-US" sz="3600" b="1" dirty="0">
                <a:cs typeface="Arial"/>
              </a:rPr>
              <a:t>Instantaneous Speed</a:t>
            </a:r>
          </a:p>
          <a:p>
            <a:pPr marL="1866900" lvl="3" indent="-609600">
              <a:lnSpc>
                <a:spcPct val="80000"/>
              </a:lnSpc>
              <a:defRPr/>
            </a:pPr>
            <a:r>
              <a:rPr lang="en-US" sz="3600" dirty="0">
                <a:cs typeface="Arial"/>
              </a:rPr>
              <a:t>speed at a particular instant</a:t>
            </a:r>
          </a:p>
          <a:p>
            <a:pPr marL="1409700" lvl="2" indent="-609600">
              <a:lnSpc>
                <a:spcPct val="80000"/>
              </a:lnSpc>
              <a:defRPr/>
            </a:pPr>
            <a:r>
              <a:rPr lang="en-US" sz="3600" b="1" dirty="0">
                <a:cs typeface="Arial"/>
              </a:rPr>
              <a:t>Average Speed</a:t>
            </a:r>
          </a:p>
          <a:p>
            <a:pPr marL="1866900" lvl="3" indent="-609600">
              <a:lnSpc>
                <a:spcPct val="80000"/>
              </a:lnSpc>
              <a:defRPr/>
            </a:pPr>
            <a:r>
              <a:rPr lang="en-US" sz="3600" dirty="0">
                <a:cs typeface="Arial"/>
              </a:rPr>
              <a:t>a calculated speed, comparing a set distance over a set time </a:t>
            </a:r>
          </a:p>
        </p:txBody>
      </p:sp>
    </p:spTree>
    <p:extLst>
      <p:ext uri="{BB962C8B-B14F-4D97-AF65-F5344CB8AC3E}">
        <p14:creationId xmlns:p14="http://schemas.microsoft.com/office/powerpoint/2010/main" val="35311968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4061" y="1312985"/>
            <a:ext cx="10128738" cy="4191917"/>
          </a:xfrm>
          <a:prstGeom prst="rect">
            <a:avLst/>
          </a:prstGeom>
          <a:noFill/>
        </p:spPr>
        <p:txBody>
          <a:bodyPr wrap="square" rtlCol="0">
            <a:spAutoFit/>
          </a:bodyPr>
          <a:lstStyle/>
          <a:p>
            <a:pPr>
              <a:lnSpc>
                <a:spcPct val="80000"/>
              </a:lnSpc>
              <a:spcBef>
                <a:spcPct val="0"/>
              </a:spcBef>
            </a:pPr>
            <a:r>
              <a:rPr lang="en-US" altLang="en-US" sz="3600" b="1" dirty="0"/>
              <a:t>Velocity: </a:t>
            </a:r>
            <a:endParaRPr lang="en-US" altLang="en-US" sz="3600" b="1" dirty="0" smtClean="0"/>
          </a:p>
          <a:p>
            <a:pPr>
              <a:lnSpc>
                <a:spcPct val="80000"/>
              </a:lnSpc>
              <a:spcBef>
                <a:spcPct val="0"/>
              </a:spcBef>
            </a:pPr>
            <a:r>
              <a:rPr lang="en-US" altLang="en-US" sz="3600" dirty="0" smtClean="0"/>
              <a:t>how </a:t>
            </a:r>
            <a:r>
              <a:rPr lang="en-US" altLang="en-US" sz="3600" dirty="0"/>
              <a:t>fast something is going, including the direction </a:t>
            </a:r>
            <a:r>
              <a:rPr lang="en-US" altLang="en-US" sz="3600" dirty="0" smtClean="0"/>
              <a:t>it’</a:t>
            </a:r>
            <a:r>
              <a:rPr lang="en-US" altLang="ja-JP" sz="3600" dirty="0" smtClean="0"/>
              <a:t>s </a:t>
            </a:r>
            <a:r>
              <a:rPr lang="en-US" altLang="ja-JP" sz="3600" dirty="0"/>
              <a:t>going.</a:t>
            </a:r>
          </a:p>
          <a:p>
            <a:pPr>
              <a:lnSpc>
                <a:spcPct val="80000"/>
              </a:lnSpc>
              <a:spcBef>
                <a:spcPct val="0"/>
              </a:spcBef>
            </a:pPr>
            <a:endParaRPr lang="en-US" altLang="en-US" sz="3600" dirty="0"/>
          </a:p>
          <a:p>
            <a:pPr>
              <a:lnSpc>
                <a:spcPct val="80000"/>
              </a:lnSpc>
              <a:spcBef>
                <a:spcPct val="0"/>
              </a:spcBef>
            </a:pPr>
            <a:endParaRPr lang="en-US" altLang="en-US" sz="3600" dirty="0"/>
          </a:p>
          <a:p>
            <a:pPr>
              <a:lnSpc>
                <a:spcPct val="80000"/>
              </a:lnSpc>
              <a:spcBef>
                <a:spcPct val="0"/>
              </a:spcBef>
            </a:pPr>
            <a:r>
              <a:rPr lang="en-US" altLang="en-US" sz="3600" b="1" dirty="0"/>
              <a:t>Acceleration</a:t>
            </a:r>
            <a:r>
              <a:rPr lang="en-US" altLang="en-US" sz="3600" dirty="0"/>
              <a:t>: </a:t>
            </a:r>
          </a:p>
          <a:p>
            <a:pPr>
              <a:lnSpc>
                <a:spcPct val="80000"/>
              </a:lnSpc>
              <a:spcBef>
                <a:spcPct val="0"/>
              </a:spcBef>
            </a:pPr>
            <a:r>
              <a:rPr lang="en-US" altLang="en-US" sz="3600" dirty="0" smtClean="0"/>
              <a:t>any </a:t>
            </a:r>
            <a:r>
              <a:rPr lang="en-US" altLang="en-US" sz="3600" dirty="0"/>
              <a:t>change in speed and/or direction and </a:t>
            </a:r>
            <a:r>
              <a:rPr lang="en-US" altLang="en-US" sz="3600" dirty="0" smtClean="0"/>
              <a:t>the </a:t>
            </a:r>
            <a:r>
              <a:rPr lang="en-US" altLang="en-US" sz="3600" dirty="0"/>
              <a:t>time it took for the change.</a:t>
            </a:r>
          </a:p>
          <a:p>
            <a:endParaRPr lang="en-US" sz="3600" dirty="0"/>
          </a:p>
        </p:txBody>
      </p:sp>
    </p:spTree>
    <p:extLst>
      <p:ext uri="{BB962C8B-B14F-4D97-AF65-F5344CB8AC3E}">
        <p14:creationId xmlns:p14="http://schemas.microsoft.com/office/powerpoint/2010/main" val="41528236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98584"/>
            <a:ext cx="9905998" cy="1905000"/>
          </a:xfrm>
        </p:spPr>
        <p:txBody>
          <a:bodyPr/>
          <a:lstStyle/>
          <a:p>
            <a:r>
              <a:rPr lang="en-US" dirty="0" smtClean="0"/>
              <a:t>Cliff diving</a:t>
            </a:r>
            <a:endParaRPr lang="en-US" dirty="0"/>
          </a:p>
        </p:txBody>
      </p:sp>
      <p:sp>
        <p:nvSpPr>
          <p:cNvPr id="4" name="TextBox 3"/>
          <p:cNvSpPr txBox="1"/>
          <p:nvPr/>
        </p:nvSpPr>
        <p:spPr>
          <a:xfrm>
            <a:off x="864332" y="1289539"/>
            <a:ext cx="10183079" cy="5078313"/>
          </a:xfrm>
          <a:prstGeom prst="rect">
            <a:avLst/>
          </a:prstGeom>
          <a:noFill/>
        </p:spPr>
        <p:txBody>
          <a:bodyPr wrap="square" rtlCol="0">
            <a:spAutoFit/>
          </a:bodyPr>
          <a:lstStyle/>
          <a:p>
            <a:r>
              <a:rPr lang="en-US" sz="2400" dirty="0" smtClean="0"/>
              <a:t>Put together the dive photo.</a:t>
            </a:r>
          </a:p>
          <a:p>
            <a:r>
              <a:rPr lang="en-US" sz="2400" dirty="0" smtClean="0"/>
              <a:t>Mark the center of gravity on the diver (navel).</a:t>
            </a:r>
          </a:p>
          <a:p>
            <a:endParaRPr lang="en-US" sz="2400" dirty="0" smtClean="0"/>
          </a:p>
          <a:p>
            <a:r>
              <a:rPr lang="en-US" sz="2400" dirty="0" smtClean="0"/>
              <a:t>Part 1</a:t>
            </a:r>
          </a:p>
          <a:p>
            <a:pPr marL="285750" indent="-285750">
              <a:buFont typeface="Arial" panose="020B0604020202020204" pitchFamily="34" charset="0"/>
              <a:buChar char="•"/>
            </a:pPr>
            <a:r>
              <a:rPr lang="en-US" sz="2400" dirty="0" smtClean="0"/>
              <a:t>Measure the distance traveled between each photograph in cm. (1cm=1 foot)</a:t>
            </a:r>
          </a:p>
          <a:p>
            <a:pPr marL="285750" indent="-285750">
              <a:buFont typeface="Arial" panose="020B0604020202020204" pitchFamily="34" charset="0"/>
              <a:buChar char="•"/>
            </a:pPr>
            <a:r>
              <a:rPr lang="en-US" sz="2400" dirty="0" smtClean="0"/>
              <a:t>Record that information on chart.</a:t>
            </a:r>
          </a:p>
          <a:p>
            <a:pPr marL="285750" indent="-285750">
              <a:buFont typeface="Arial" panose="020B0604020202020204" pitchFamily="34" charset="0"/>
              <a:buChar char="•"/>
            </a:pPr>
            <a:r>
              <a:rPr lang="en-US" sz="2400" dirty="0" smtClean="0"/>
              <a:t>Graph that data on the graph provided.</a:t>
            </a:r>
          </a:p>
          <a:p>
            <a:endParaRPr lang="en-US" sz="2400" dirty="0"/>
          </a:p>
          <a:p>
            <a:r>
              <a:rPr lang="en-US" sz="2400" dirty="0" smtClean="0"/>
              <a:t>Part 2</a:t>
            </a:r>
          </a:p>
          <a:p>
            <a:pPr marL="285750" indent="-285750">
              <a:buFont typeface="Arial" panose="020B0604020202020204" pitchFamily="34" charset="0"/>
              <a:buChar char="•"/>
            </a:pPr>
            <a:r>
              <a:rPr lang="en-US" sz="2400" dirty="0" smtClean="0"/>
              <a:t>Measure and record the total distance (from 0) for each photo.</a:t>
            </a:r>
          </a:p>
          <a:p>
            <a:pPr marL="285750" indent="-285750">
              <a:buFont typeface="Arial" panose="020B0604020202020204" pitchFamily="34" charset="0"/>
              <a:buChar char="•"/>
            </a:pPr>
            <a:r>
              <a:rPr lang="en-US" sz="2400" dirty="0" smtClean="0"/>
              <a:t>Graph this data using a different color.</a:t>
            </a:r>
          </a:p>
          <a:p>
            <a:endParaRPr lang="en-US" dirty="0"/>
          </a:p>
          <a:p>
            <a:endParaRPr lang="en-US" dirty="0"/>
          </a:p>
        </p:txBody>
      </p:sp>
    </p:spTree>
    <p:extLst>
      <p:ext uri="{BB962C8B-B14F-4D97-AF65-F5344CB8AC3E}">
        <p14:creationId xmlns:p14="http://schemas.microsoft.com/office/powerpoint/2010/main" val="267530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909"/>
            <a:ext cx="9905998" cy="1078523"/>
          </a:xfrm>
        </p:spPr>
        <p:txBody>
          <a:bodyPr/>
          <a:lstStyle/>
          <a:p>
            <a:r>
              <a:rPr lang="en-US" dirty="0" smtClean="0"/>
              <a:t>Connecting our Learning</a:t>
            </a:r>
            <a:endParaRPr lang="en-US" dirty="0"/>
          </a:p>
        </p:txBody>
      </p:sp>
      <p:sp>
        <p:nvSpPr>
          <p:cNvPr id="4" name="TextBox 3"/>
          <p:cNvSpPr txBox="1"/>
          <p:nvPr/>
        </p:nvSpPr>
        <p:spPr>
          <a:xfrm>
            <a:off x="930398" y="456247"/>
            <a:ext cx="9905998" cy="640175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What can you tell about the diver’s motion from the photograph?</a:t>
            </a:r>
          </a:p>
          <a:p>
            <a:pPr marL="457200" indent="-457200">
              <a:buFont typeface="Arial" panose="020B0604020202020204" pitchFamily="34" charset="0"/>
              <a:buChar char="•"/>
            </a:pPr>
            <a:r>
              <a:rPr lang="en-US" sz="2800" dirty="0" smtClean="0"/>
              <a:t>Your graph of the distance between each exposure shows a trend. What does this tell you about the distance the diver falls? </a:t>
            </a:r>
          </a:p>
          <a:p>
            <a:pPr marL="457200" indent="-457200">
              <a:buFont typeface="Arial" panose="020B0604020202020204" pitchFamily="34" charset="0"/>
              <a:buChar char="•"/>
            </a:pPr>
            <a:r>
              <a:rPr lang="en-US" sz="2800" dirty="0" smtClean="0"/>
              <a:t>How is the total distance graph different from the graph about distance between exposures? </a:t>
            </a:r>
          </a:p>
          <a:p>
            <a:pPr marL="457200" indent="-457200">
              <a:buFont typeface="Arial" panose="020B0604020202020204" pitchFamily="34" charset="0"/>
              <a:buChar char="•"/>
            </a:pPr>
            <a:r>
              <a:rPr lang="en-US" sz="2800" dirty="0" smtClean="0"/>
              <a:t>What does the total distance fallen graph tell you about the diver’s motion? </a:t>
            </a:r>
          </a:p>
          <a:p>
            <a:pPr marL="457200" indent="-457200">
              <a:buFont typeface="Arial" panose="020B0604020202020204" pitchFamily="34" charset="0"/>
              <a:buChar char="•"/>
            </a:pPr>
            <a:r>
              <a:rPr lang="en-US" sz="2800" dirty="0" smtClean="0"/>
              <a:t>What is responsible for this motion?</a:t>
            </a:r>
          </a:p>
          <a:p>
            <a:pPr marL="457200" indent="-457200">
              <a:buFont typeface="Arial" panose="020B0604020202020204" pitchFamily="34" charset="0"/>
              <a:buChar char="•"/>
            </a:pPr>
            <a:r>
              <a:rPr lang="en-US" sz="2800" dirty="0" smtClean="0"/>
              <a:t>What does this tell you about gravity and acceleration? </a:t>
            </a:r>
          </a:p>
          <a:p>
            <a:pPr marL="457200" indent="-457200">
              <a:buFont typeface="Arial" panose="020B0604020202020204" pitchFamily="34" charset="0"/>
              <a:buChar char="•"/>
            </a:pPr>
            <a:r>
              <a:rPr lang="en-US" sz="2800" dirty="0" smtClean="0"/>
              <a:t>Both graphs tell you the diver’s speed is increasing. How does each one do it differently?</a:t>
            </a:r>
          </a:p>
          <a:p>
            <a:endParaRPr lang="en-US" dirty="0"/>
          </a:p>
        </p:txBody>
      </p:sp>
    </p:spTree>
    <p:extLst>
      <p:ext uri="{BB962C8B-B14F-4D97-AF65-F5344CB8AC3E}">
        <p14:creationId xmlns:p14="http://schemas.microsoft.com/office/powerpoint/2010/main" val="416026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 calcmode="lin" valueType="num">
                                      <p:cBhvr additive="base">
                                        <p:cTn id="4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3723" y="515815"/>
            <a:ext cx="10738339" cy="5355312"/>
          </a:xfrm>
          <a:prstGeom prst="rect">
            <a:avLst/>
          </a:prstGeom>
          <a:noFill/>
        </p:spPr>
        <p:txBody>
          <a:bodyPr wrap="square" rtlCol="0">
            <a:spAutoFit/>
          </a:bodyPr>
          <a:lstStyle/>
          <a:p>
            <a:pPr marL="609600" indent="-609600">
              <a:lnSpc>
                <a:spcPct val="90000"/>
              </a:lnSpc>
            </a:pPr>
            <a:r>
              <a:rPr lang="en-US" altLang="en-US" sz="3600" dirty="0">
                <a:ea typeface="ＭＳ Ｐゴシック" panose="020B0600070205080204" pitchFamily="34" charset="-128"/>
                <a:cs typeface="Arial" panose="020B0604020202020204" pitchFamily="34" charset="0"/>
              </a:rPr>
              <a:t>What inference can you make about acceleration by listening to the washers as they hit the floor?</a:t>
            </a:r>
          </a:p>
          <a:p>
            <a:pPr marL="609600" indent="-609600">
              <a:lnSpc>
                <a:spcPct val="90000"/>
              </a:lnSpc>
            </a:pPr>
            <a:endParaRPr lang="en-US" altLang="en-US" sz="3600" dirty="0">
              <a:ea typeface="ＭＳ Ｐゴシック" panose="020B0600070205080204" pitchFamily="34" charset="-128"/>
              <a:cs typeface="Arial" panose="020B0604020202020204" pitchFamily="34" charset="0"/>
            </a:endParaRPr>
          </a:p>
          <a:p>
            <a:pPr marL="609600" indent="-609600">
              <a:lnSpc>
                <a:spcPct val="90000"/>
              </a:lnSpc>
            </a:pPr>
            <a:r>
              <a:rPr lang="en-US" altLang="en-US" sz="3600" dirty="0">
                <a:ea typeface="ＭＳ Ｐゴシック" panose="020B0600070205080204" pitchFamily="34" charset="-128"/>
                <a:cs typeface="Arial" panose="020B0604020202020204" pitchFamily="34" charset="0"/>
              </a:rPr>
              <a:t>How does this demonstration provide evidence for </a:t>
            </a:r>
            <a:r>
              <a:rPr lang="ja-JP" altLang="en-US" sz="3600" dirty="0">
                <a:ea typeface="ＭＳ Ｐゴシック" panose="020B0600070205080204" pitchFamily="34" charset="-128"/>
                <a:cs typeface="Arial" panose="020B0604020202020204" pitchFamily="34" charset="0"/>
              </a:rPr>
              <a:t>“</a:t>
            </a:r>
            <a:r>
              <a:rPr lang="en-US" altLang="ja-JP" sz="3600" dirty="0">
                <a:ea typeface="ＭＳ Ｐゴシック" panose="020B0600070205080204" pitchFamily="34" charset="-128"/>
                <a:cs typeface="Arial" panose="020B0604020202020204" pitchFamily="34" charset="0"/>
              </a:rPr>
              <a:t>acceleration due to gravity?</a:t>
            </a:r>
            <a:r>
              <a:rPr lang="ja-JP" altLang="en-US" sz="3600" dirty="0">
                <a:ea typeface="ＭＳ Ｐゴシック" panose="020B0600070205080204" pitchFamily="34" charset="-128"/>
                <a:cs typeface="Arial" panose="020B0604020202020204" pitchFamily="34" charset="0"/>
              </a:rPr>
              <a:t>”</a:t>
            </a:r>
            <a:endParaRPr lang="en-US" altLang="ja-JP" sz="3600" dirty="0">
              <a:ea typeface="ＭＳ Ｐゴシック" panose="020B0600070205080204" pitchFamily="34" charset="-128"/>
              <a:cs typeface="Arial" panose="020B0604020202020204" pitchFamily="34" charset="0"/>
            </a:endParaRPr>
          </a:p>
          <a:p>
            <a:pPr marL="609600" indent="-609600">
              <a:lnSpc>
                <a:spcPct val="90000"/>
              </a:lnSpc>
            </a:pPr>
            <a:endParaRPr lang="en-US" altLang="en-US" sz="3600" dirty="0">
              <a:ea typeface="ＭＳ Ｐゴシック" panose="020B0600070205080204" pitchFamily="34" charset="-128"/>
              <a:cs typeface="Arial" panose="020B0604020202020204" pitchFamily="34" charset="0"/>
            </a:endParaRPr>
          </a:p>
          <a:p>
            <a:pPr marL="609600" indent="-609600">
              <a:lnSpc>
                <a:spcPct val="90000"/>
              </a:lnSpc>
            </a:pPr>
            <a:r>
              <a:rPr lang="en-US" altLang="en-US" sz="3600" dirty="0">
                <a:ea typeface="ＭＳ Ｐゴシック" panose="020B0600070205080204" pitchFamily="34" charset="-128"/>
                <a:cs typeface="Arial" panose="020B0604020202020204" pitchFamily="34" charset="0"/>
              </a:rPr>
              <a:t>Historically, who is known for studying this </a:t>
            </a:r>
            <a:r>
              <a:rPr lang="en-US" altLang="en-US" sz="3600" dirty="0">
                <a:ea typeface="ＭＳ Ｐゴシック" panose="020B0600070205080204" pitchFamily="34" charset="-128"/>
                <a:cs typeface="Arial" panose="020B0604020202020204" pitchFamily="34" charset="0"/>
                <a:hlinkClick r:id="rId2"/>
              </a:rPr>
              <a:t>phenomenon</a:t>
            </a:r>
            <a:r>
              <a:rPr lang="en-US" altLang="en-US" sz="3600" dirty="0">
                <a:ea typeface="ＭＳ Ｐゴシック" panose="020B0600070205080204" pitchFamily="34" charset="-128"/>
                <a:cs typeface="Arial" panose="020B0604020202020204" pitchFamily="34" charset="0"/>
              </a:rPr>
              <a:t>?</a:t>
            </a:r>
          </a:p>
          <a:p>
            <a:pPr marL="609600" indent="-609600">
              <a:lnSpc>
                <a:spcPct val="90000"/>
              </a:lnSpc>
            </a:pPr>
            <a:r>
              <a:rPr lang="en-US" altLang="en-US" sz="3600" b="1" dirty="0">
                <a:ea typeface="ＭＳ Ｐゴシック" panose="020B0600070205080204" pitchFamily="34" charset="-128"/>
              </a:rPr>
              <a:t> </a:t>
            </a:r>
          </a:p>
          <a:p>
            <a:endParaRPr lang="en-US" dirty="0"/>
          </a:p>
        </p:txBody>
      </p:sp>
    </p:spTree>
    <p:extLst>
      <p:ext uri="{BB962C8B-B14F-4D97-AF65-F5344CB8AC3E}">
        <p14:creationId xmlns:p14="http://schemas.microsoft.com/office/powerpoint/2010/main" val="10841779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
          <p:cNvGrpSpPr>
            <a:grpSpLocks/>
          </p:cNvGrpSpPr>
          <p:nvPr/>
        </p:nvGrpSpPr>
        <p:grpSpPr bwMode="auto">
          <a:xfrm>
            <a:off x="410307" y="1348153"/>
            <a:ext cx="5767754" cy="4149969"/>
            <a:chOff x="2819400" y="609600"/>
            <a:chExt cx="5959475" cy="3817382"/>
          </a:xfrm>
        </p:grpSpPr>
        <p:pic>
          <p:nvPicPr>
            <p:cNvPr id="6" name="Picture 6" descr="IMAG008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09600"/>
              <a:ext cx="5959475"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340350" y="4057650"/>
              <a:ext cx="102233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Time (s)</a:t>
              </a:r>
            </a:p>
          </p:txBody>
        </p:sp>
        <p:sp>
          <p:nvSpPr>
            <p:cNvPr id="8" name="TextBox 7"/>
            <p:cNvSpPr txBox="1">
              <a:spLocks noChangeArrowheads="1"/>
            </p:cNvSpPr>
            <p:nvPr/>
          </p:nvSpPr>
          <p:spPr bwMode="auto">
            <a:xfrm rot="-5400000">
              <a:off x="3321386" y="2814159"/>
              <a:ext cx="100587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Position</a:t>
              </a:r>
            </a:p>
          </p:txBody>
        </p:sp>
      </p:grpSp>
      <p:sp>
        <p:nvSpPr>
          <p:cNvPr id="9" name="TextBox 8"/>
          <p:cNvSpPr txBox="1"/>
          <p:nvPr/>
        </p:nvSpPr>
        <p:spPr>
          <a:xfrm>
            <a:off x="6455298" y="398585"/>
            <a:ext cx="5314671" cy="7017306"/>
          </a:xfrm>
          <a:prstGeom prst="rect">
            <a:avLst/>
          </a:prstGeom>
          <a:noFill/>
        </p:spPr>
        <p:txBody>
          <a:bodyPr wrap="square" rtlCol="0">
            <a:spAutoFit/>
          </a:bodyPr>
          <a:lstStyle/>
          <a:p>
            <a:pPr>
              <a:spcBef>
                <a:spcPct val="0"/>
              </a:spcBef>
            </a:pPr>
            <a:r>
              <a:rPr lang="en-US" altLang="en-US" dirty="0"/>
              <a:t>Jim and Karen have built a go-cart. They take their go-cart for a test run and graph its motion. Their graph is shown above.</a:t>
            </a:r>
          </a:p>
          <a:p>
            <a:pPr>
              <a:spcBef>
                <a:spcPct val="0"/>
              </a:spcBef>
            </a:pPr>
            <a:r>
              <a:rPr lang="en-US" altLang="en-US" dirty="0"/>
              <a:t>They show the graph to their friends. This is what their friends say</a:t>
            </a:r>
            <a:r>
              <a:rPr lang="en-US" altLang="en-US" dirty="0" smtClean="0"/>
              <a:t>:</a:t>
            </a:r>
          </a:p>
          <a:p>
            <a:pPr>
              <a:spcBef>
                <a:spcPct val="0"/>
              </a:spcBef>
            </a:pPr>
            <a:endParaRPr lang="en-US" altLang="en-US" dirty="0"/>
          </a:p>
          <a:p>
            <a:pPr>
              <a:spcBef>
                <a:spcPct val="0"/>
              </a:spcBef>
            </a:pPr>
            <a:r>
              <a:rPr lang="en-US" altLang="en-US" sz="2400" dirty="0"/>
              <a:t>Bill: </a:t>
            </a:r>
            <a:r>
              <a:rPr lang="ja-JP" altLang="en-US" sz="2400" dirty="0"/>
              <a:t>“</a:t>
            </a:r>
            <a:r>
              <a:rPr lang="en-US" altLang="ja-JP" sz="2400" dirty="0"/>
              <a:t>Wow, that was a steep hill! You must have been going very fast at the bottom.</a:t>
            </a:r>
            <a:r>
              <a:rPr lang="ja-JP" altLang="en-US" sz="2400" dirty="0"/>
              <a:t>”</a:t>
            </a:r>
            <a:endParaRPr lang="en-US" altLang="ja-JP" sz="2400" dirty="0"/>
          </a:p>
          <a:p>
            <a:pPr>
              <a:spcBef>
                <a:spcPct val="0"/>
              </a:spcBef>
            </a:pPr>
            <a:r>
              <a:rPr lang="en-US" altLang="en-US" sz="2400" dirty="0">
                <a:solidFill>
                  <a:schemeClr val="accent1"/>
                </a:solidFill>
              </a:rPr>
              <a:t>Patti: </a:t>
            </a:r>
            <a:r>
              <a:rPr lang="ja-JP" altLang="en-US" sz="2400" dirty="0">
                <a:solidFill>
                  <a:schemeClr val="accent1"/>
                </a:solidFill>
              </a:rPr>
              <a:t>“</a:t>
            </a:r>
            <a:r>
              <a:rPr lang="en-US" altLang="ja-JP" sz="2400" dirty="0">
                <a:solidFill>
                  <a:schemeClr val="accent1"/>
                </a:solidFill>
              </a:rPr>
              <a:t>I think you were going fast at first, but then you slowed down at the end.</a:t>
            </a:r>
            <a:r>
              <a:rPr lang="ja-JP" altLang="en-US" sz="2400" dirty="0">
                <a:solidFill>
                  <a:schemeClr val="accent1"/>
                </a:solidFill>
              </a:rPr>
              <a:t>”</a:t>
            </a:r>
            <a:endParaRPr lang="en-US" altLang="ja-JP" sz="2400" dirty="0">
              <a:solidFill>
                <a:schemeClr val="accent1"/>
              </a:solidFill>
            </a:endParaRPr>
          </a:p>
          <a:p>
            <a:pPr>
              <a:spcBef>
                <a:spcPct val="0"/>
              </a:spcBef>
            </a:pPr>
            <a:r>
              <a:rPr lang="en-US" altLang="en-US" sz="2400" dirty="0"/>
              <a:t>Kari: </a:t>
            </a:r>
            <a:r>
              <a:rPr lang="ja-JP" altLang="en-US" sz="2400" dirty="0"/>
              <a:t>“</a:t>
            </a:r>
            <a:r>
              <a:rPr lang="en-US" altLang="ja-JP" sz="2400" dirty="0"/>
              <a:t>I think you must have hit something along the way and come to a full stop.</a:t>
            </a:r>
            <a:r>
              <a:rPr lang="ja-JP" altLang="en-US" sz="2400" dirty="0"/>
              <a:t>”</a:t>
            </a:r>
            <a:endParaRPr lang="en-US" altLang="ja-JP" sz="2400" dirty="0"/>
          </a:p>
          <a:p>
            <a:pPr>
              <a:spcBef>
                <a:spcPct val="0"/>
              </a:spcBef>
            </a:pPr>
            <a:r>
              <a:rPr lang="en-US" altLang="en-US" sz="2400" dirty="0">
                <a:solidFill>
                  <a:schemeClr val="accent1"/>
                </a:solidFill>
              </a:rPr>
              <a:t>Mort: </a:t>
            </a:r>
            <a:r>
              <a:rPr lang="ja-JP" altLang="en-US" sz="2400" dirty="0">
                <a:solidFill>
                  <a:schemeClr val="accent1"/>
                </a:solidFill>
              </a:rPr>
              <a:t>“</a:t>
            </a:r>
            <a:r>
              <a:rPr lang="en-US" altLang="ja-JP" sz="2400" dirty="0">
                <a:solidFill>
                  <a:schemeClr val="accent1"/>
                </a:solidFill>
              </a:rPr>
              <a:t>It looks like you were going downhill and then the road flattened out.</a:t>
            </a:r>
            <a:r>
              <a:rPr lang="ja-JP" altLang="en-US" sz="2400" dirty="0">
                <a:solidFill>
                  <a:schemeClr val="accent1"/>
                </a:solidFill>
              </a:rPr>
              <a:t>”</a:t>
            </a:r>
            <a:endParaRPr lang="en-US" altLang="en-US" sz="2400" dirty="0">
              <a:solidFill>
                <a:schemeClr val="accent1"/>
              </a:solidFill>
            </a:endParaRPr>
          </a:p>
          <a:p>
            <a:pPr>
              <a:spcBef>
                <a:spcPct val="0"/>
              </a:spcBef>
            </a:pPr>
            <a:endParaRPr lang="en-US" altLang="en-US" dirty="0"/>
          </a:p>
          <a:p>
            <a:pPr>
              <a:spcBef>
                <a:spcPct val="0"/>
              </a:spcBef>
            </a:pPr>
            <a:endParaRPr lang="en-US" altLang="en-US" dirty="0"/>
          </a:p>
          <a:p>
            <a:endParaRPr lang="en-US" dirty="0"/>
          </a:p>
        </p:txBody>
      </p:sp>
    </p:spTree>
    <p:extLst>
      <p:ext uri="{BB962C8B-B14F-4D97-AF65-F5344CB8AC3E}">
        <p14:creationId xmlns:p14="http://schemas.microsoft.com/office/powerpoint/2010/main" val="2450976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and Motion - extended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4722078"/>
              </p:ext>
            </p:extLst>
          </p:nvPr>
        </p:nvGraphicFramePr>
        <p:xfrm>
          <a:off x="1249250" y="2224087"/>
          <a:ext cx="9394938" cy="4078149"/>
        </p:xfrm>
        <a:graphic>
          <a:graphicData uri="http://schemas.openxmlformats.org/drawingml/2006/table">
            <a:tbl>
              <a:tblPr firstRow="1" firstCol="1" bandRow="1">
                <a:tableStyleId>{5C22544A-7EE6-4342-B048-85BDC9FD1C3A}</a:tableStyleId>
              </a:tblPr>
              <a:tblGrid>
                <a:gridCol w="2225055"/>
                <a:gridCol w="2285616"/>
                <a:gridCol w="2335954"/>
                <a:gridCol w="2548313"/>
              </a:tblGrid>
              <a:tr h="1269586">
                <a:tc>
                  <a:txBody>
                    <a:bodyPr/>
                    <a:lstStyle/>
                    <a:p>
                      <a:pPr marL="0" marR="0">
                        <a:lnSpc>
                          <a:spcPct val="107000"/>
                        </a:lnSpc>
                        <a:spcBef>
                          <a:spcPts val="0"/>
                        </a:spcBef>
                        <a:spcAft>
                          <a:spcPts val="0"/>
                        </a:spcAft>
                      </a:pPr>
                      <a:r>
                        <a:rPr lang="en-US" sz="1100">
                          <a:effectLst/>
                        </a:rPr>
                        <a:t>5.P.1.1</a:t>
                      </a:r>
                    </a:p>
                    <a:p>
                      <a:pPr marL="0" marR="0">
                        <a:lnSpc>
                          <a:spcPct val="107000"/>
                        </a:lnSpc>
                        <a:spcBef>
                          <a:spcPts val="0"/>
                        </a:spcBef>
                        <a:spcAft>
                          <a:spcPts val="0"/>
                        </a:spcAft>
                      </a:pPr>
                      <a:r>
                        <a:rPr lang="en-US" sz="1100">
                          <a:effectLst/>
                        </a:rPr>
                        <a:t>Explain how factors such as gravity, friction, and change in mass affect the motion of objects.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100" b="0" dirty="0">
                          <a:solidFill>
                            <a:schemeClr val="bg1"/>
                          </a:solidFill>
                          <a:effectLst/>
                        </a:rPr>
                        <a:t>Acceleration due to gravity</a:t>
                      </a:r>
                    </a:p>
                    <a:p>
                      <a:pPr marL="342900" marR="0" lvl="0" indent="-342900">
                        <a:lnSpc>
                          <a:spcPct val="107000"/>
                        </a:lnSpc>
                        <a:spcBef>
                          <a:spcPts val="0"/>
                        </a:spcBef>
                        <a:spcAft>
                          <a:spcPts val="0"/>
                        </a:spcAft>
                        <a:buFont typeface="Symbol" panose="05050102010706020507" pitchFamily="18" charset="2"/>
                        <a:buChar char=""/>
                      </a:pPr>
                      <a:r>
                        <a:rPr lang="en-US" sz="1100" b="0" dirty="0">
                          <a:solidFill>
                            <a:schemeClr val="bg1"/>
                          </a:solidFill>
                          <a:effectLst/>
                        </a:rPr>
                        <a:t>How friction impacts and objects motion</a:t>
                      </a:r>
                    </a:p>
                    <a:p>
                      <a:pPr marL="342900" marR="0" lvl="0" indent="-342900">
                        <a:lnSpc>
                          <a:spcPct val="107000"/>
                        </a:lnSpc>
                        <a:spcBef>
                          <a:spcPts val="0"/>
                        </a:spcBef>
                        <a:spcAft>
                          <a:spcPts val="0"/>
                        </a:spcAft>
                        <a:buFont typeface="Symbol" panose="05050102010706020507" pitchFamily="18" charset="2"/>
                        <a:buChar char=""/>
                      </a:pPr>
                      <a:r>
                        <a:rPr lang="en-US" sz="1100" b="0" dirty="0">
                          <a:solidFill>
                            <a:schemeClr val="bg1"/>
                          </a:solidFill>
                          <a:effectLst/>
                        </a:rPr>
                        <a:t>Mass of objects and how it impacts motion</a:t>
                      </a:r>
                      <a:endParaRPr lang="en-US"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0" dirty="0" smtClean="0">
                          <a:solidFill>
                            <a:schemeClr val="bg1"/>
                          </a:solidFill>
                          <a:effectLst/>
                        </a:rPr>
                        <a:t>I can explain</a:t>
                      </a:r>
                      <a:r>
                        <a:rPr lang="en-US" sz="1200" b="0" baseline="0" dirty="0" smtClean="0">
                          <a:solidFill>
                            <a:schemeClr val="bg1"/>
                          </a:solidFill>
                          <a:effectLst/>
                        </a:rPr>
                        <a:t> how objects accelerate due to the force of gravity. </a:t>
                      </a:r>
                      <a:endParaRPr lang="en-US"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0" dirty="0">
                          <a:solidFill>
                            <a:schemeClr val="bg1"/>
                          </a:solidFill>
                          <a:effectLst/>
                        </a:rPr>
                        <a:t> </a:t>
                      </a:r>
                      <a:r>
                        <a:rPr lang="en-US" sz="1200" b="0" dirty="0" smtClean="0">
                          <a:solidFill>
                            <a:schemeClr val="bg1"/>
                          </a:solidFill>
                          <a:effectLst/>
                        </a:rPr>
                        <a:t>Cliff Divers</a:t>
                      </a:r>
                      <a:endParaRPr lang="en-US"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38614">
                <a:tc>
                  <a:txBody>
                    <a:bodyPr/>
                    <a:lstStyle/>
                    <a:p>
                      <a:pPr marL="0" marR="0">
                        <a:lnSpc>
                          <a:spcPct val="107000"/>
                        </a:lnSpc>
                        <a:spcBef>
                          <a:spcPts val="0"/>
                        </a:spcBef>
                        <a:spcAft>
                          <a:spcPts val="0"/>
                        </a:spcAft>
                      </a:pPr>
                      <a:r>
                        <a:rPr lang="en-US" sz="1100">
                          <a:effectLst/>
                        </a:rPr>
                        <a:t>5.P.1.2</a:t>
                      </a:r>
                    </a:p>
                    <a:p>
                      <a:pPr marL="0" marR="0">
                        <a:lnSpc>
                          <a:spcPct val="107000"/>
                        </a:lnSpc>
                        <a:spcBef>
                          <a:spcPts val="0"/>
                        </a:spcBef>
                        <a:spcAft>
                          <a:spcPts val="0"/>
                        </a:spcAft>
                      </a:pPr>
                      <a:r>
                        <a:rPr lang="en-US" sz="1100">
                          <a:effectLst/>
                        </a:rPr>
                        <a:t>Infer the motion of objects in terms of how far they travel in a certain amount of time and the direction in which they travel.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Speed of moving objects</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Velocity = speed it is moving and the direction it is moving 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smtClean="0">
                          <a:effectLst/>
                        </a:rPr>
                        <a:t>I know</a:t>
                      </a:r>
                      <a:r>
                        <a:rPr lang="en-US" sz="1200" baseline="0" dirty="0" smtClean="0">
                          <a:effectLst/>
                        </a:rPr>
                        <a:t> how to determine the speed of moving objects.</a:t>
                      </a:r>
                      <a:r>
                        <a:rPr lang="en-US" sz="1200" dirty="0">
                          <a:effectLst/>
                        </a:rPr>
                        <a:t> </a:t>
                      </a:r>
                      <a:endParaRPr lang="en-US" sz="1200" dirty="0" smtClean="0">
                        <a:effectLst/>
                      </a:endParaRPr>
                    </a:p>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understand that velocity is the  speed and the direction an object is moving.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r>
                        <a:rPr lang="en-US" sz="1200" dirty="0" smtClean="0">
                          <a:effectLst/>
                        </a:rPr>
                        <a:t>Gravity on a Roll</a:t>
                      </a:r>
                    </a:p>
                    <a:p>
                      <a:pPr marL="0" marR="0">
                        <a:lnSpc>
                          <a:spcPct val="107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Gravity on a Roll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62450">
                <a:tc>
                  <a:txBody>
                    <a:bodyPr/>
                    <a:lstStyle/>
                    <a:p>
                      <a:pPr marL="0" marR="0">
                        <a:lnSpc>
                          <a:spcPct val="107000"/>
                        </a:lnSpc>
                        <a:spcBef>
                          <a:spcPts val="0"/>
                        </a:spcBef>
                        <a:spcAft>
                          <a:spcPts val="0"/>
                        </a:spcAft>
                      </a:pPr>
                      <a:r>
                        <a:rPr lang="en-US" sz="1100">
                          <a:effectLst/>
                        </a:rPr>
                        <a:t>5.P.1.3</a:t>
                      </a:r>
                    </a:p>
                    <a:p>
                      <a:pPr marL="0" marR="0">
                        <a:lnSpc>
                          <a:spcPct val="107000"/>
                        </a:lnSpc>
                        <a:spcBef>
                          <a:spcPts val="0"/>
                        </a:spcBef>
                        <a:spcAft>
                          <a:spcPts val="0"/>
                        </a:spcAft>
                      </a:pPr>
                      <a:r>
                        <a:rPr lang="en-US" sz="1100">
                          <a:effectLst/>
                        </a:rPr>
                        <a:t>Illustrate the motion of an object using a graph to show a change in position over 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Graphing speed of an object.</a:t>
                      </a:r>
                    </a:p>
                    <a:p>
                      <a:pPr marL="0" marR="0">
                        <a:lnSpc>
                          <a:spcPct val="107000"/>
                        </a:lnSpc>
                        <a:spcBef>
                          <a:spcPts val="0"/>
                        </a:spcBef>
                        <a:spcAft>
                          <a:spcPts val="0"/>
                        </a:spcAft>
                      </a:pPr>
                      <a:r>
                        <a:rPr lang="en-US" sz="1100">
                          <a:effectLst/>
                        </a:rPr>
                        <a:t>Show on the graph:</a:t>
                      </a:r>
                    </a:p>
                    <a:p>
                      <a:pPr marL="0" marR="0">
                        <a:lnSpc>
                          <a:spcPct val="107000"/>
                        </a:lnSpc>
                        <a:spcBef>
                          <a:spcPts val="0"/>
                        </a:spcBef>
                        <a:spcAft>
                          <a:spcPts val="0"/>
                        </a:spcAft>
                      </a:pPr>
                      <a:r>
                        <a:rPr lang="en-US" sz="1100">
                          <a:effectLst/>
                        </a:rPr>
                        <a:t>Acceleration</a:t>
                      </a:r>
                    </a:p>
                    <a:p>
                      <a:pPr marL="0" marR="0">
                        <a:lnSpc>
                          <a:spcPct val="107000"/>
                        </a:lnSpc>
                        <a:spcBef>
                          <a:spcPts val="0"/>
                        </a:spcBef>
                        <a:spcAft>
                          <a:spcPts val="0"/>
                        </a:spcAft>
                      </a:pPr>
                      <a:r>
                        <a:rPr lang="en-US" sz="1100">
                          <a:effectLst/>
                        </a:rPr>
                        <a:t>Constant motion</a:t>
                      </a:r>
                    </a:p>
                    <a:p>
                      <a:pPr marL="0" marR="0">
                        <a:lnSpc>
                          <a:spcPct val="107000"/>
                        </a:lnSpc>
                        <a:spcBef>
                          <a:spcPts val="0"/>
                        </a:spcBef>
                        <a:spcAft>
                          <a:spcPts val="0"/>
                        </a:spcAft>
                      </a:pPr>
                      <a:r>
                        <a:rPr lang="en-US" sz="1100">
                          <a:effectLst/>
                        </a:rPr>
                        <a:t>No motion</a:t>
                      </a:r>
                    </a:p>
                    <a:p>
                      <a:pPr marL="0" marR="0">
                        <a:lnSpc>
                          <a:spcPct val="107000"/>
                        </a:lnSpc>
                        <a:spcBef>
                          <a:spcPts val="0"/>
                        </a:spcBef>
                        <a:spcAft>
                          <a:spcPts val="0"/>
                        </a:spcAft>
                      </a:pPr>
                      <a:r>
                        <a:rPr lang="en-US" sz="1100">
                          <a:effectLst/>
                        </a:rPr>
                        <a:t>Moving backwards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smtClean="0">
                          <a:effectLst/>
                          <a:latin typeface="+mn-lt"/>
                          <a:ea typeface="+mn-ea"/>
                          <a:cs typeface="+mn-cs"/>
                        </a:rPr>
                        <a:t>On</a:t>
                      </a:r>
                      <a:r>
                        <a:rPr lang="en-US" sz="1200" baseline="0" dirty="0" smtClean="0">
                          <a:effectLst/>
                          <a:latin typeface="+mn-lt"/>
                          <a:ea typeface="+mn-ea"/>
                          <a:cs typeface="+mn-cs"/>
                        </a:rPr>
                        <a:t> a graph I can point out when a object accelerates.</a:t>
                      </a:r>
                    </a:p>
                    <a:p>
                      <a:pPr marL="0" marR="0">
                        <a:lnSpc>
                          <a:spcPct val="107000"/>
                        </a:lnSpc>
                        <a:spcBef>
                          <a:spcPts val="0"/>
                        </a:spcBef>
                        <a:spcAft>
                          <a:spcPts val="0"/>
                        </a:spcAft>
                      </a:pPr>
                      <a:r>
                        <a:rPr lang="en-US" sz="1200" baseline="0" dirty="0" smtClean="0">
                          <a:effectLst/>
                          <a:latin typeface="+mn-lt"/>
                          <a:ea typeface="+mn-ea"/>
                          <a:cs typeface="+mn-cs"/>
                        </a:rPr>
                        <a:t>On a graph I can point out when an object is increasing or slowing in speed.</a:t>
                      </a:r>
                    </a:p>
                    <a:p>
                      <a:pPr marL="0" marR="0">
                        <a:lnSpc>
                          <a:spcPct val="107000"/>
                        </a:lnSpc>
                        <a:spcBef>
                          <a:spcPts val="0"/>
                        </a:spcBef>
                        <a:spcAft>
                          <a:spcPts val="0"/>
                        </a:spcAft>
                      </a:pPr>
                      <a:r>
                        <a:rPr lang="en-US" sz="1200" baseline="0" dirty="0" smtClean="0">
                          <a:effectLst/>
                          <a:latin typeface="+mn-lt"/>
                          <a:ea typeface="+mn-ea"/>
                          <a:cs typeface="+mn-cs"/>
                        </a:rPr>
                        <a:t>I can point out a change of velocity on a graph.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r>
                        <a:rPr lang="en-US" sz="1200" dirty="0" smtClean="0">
                          <a:effectLst/>
                        </a:rPr>
                        <a:t>Walking Directions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85028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challenge</a:t>
            </a:r>
            <a:endParaRPr lang="en-US" dirty="0"/>
          </a:p>
        </p:txBody>
      </p:sp>
      <p:sp>
        <p:nvSpPr>
          <p:cNvPr id="3" name="Content Placeholder 2"/>
          <p:cNvSpPr>
            <a:spLocks noGrp="1"/>
          </p:cNvSpPr>
          <p:nvPr>
            <p:ph idx="1"/>
          </p:nvPr>
        </p:nvSpPr>
        <p:spPr/>
        <p:txBody>
          <a:bodyPr anchor="t"/>
          <a:lstStyle/>
          <a:p>
            <a:r>
              <a:rPr lang="en-US" dirty="0" smtClean="0"/>
              <a:t>In 20 minutes or less, design and build a vehicle that will move at least 100 cm.</a:t>
            </a:r>
          </a:p>
          <a:p>
            <a:endParaRPr lang="en-US" dirty="0"/>
          </a:p>
          <a:p>
            <a:r>
              <a:rPr lang="en-US" dirty="0" smtClean="0"/>
              <a:t>How will you test your design? </a:t>
            </a:r>
          </a:p>
          <a:p>
            <a:r>
              <a:rPr lang="en-US" dirty="0" smtClean="0"/>
              <a:t>How did you get your vehicle to move?</a:t>
            </a:r>
          </a:p>
          <a:p>
            <a:r>
              <a:rPr lang="en-US" dirty="0" smtClean="0"/>
              <a:t>What was one problem your group encountered while building the vehicle?</a:t>
            </a:r>
          </a:p>
          <a:p>
            <a:endParaRPr lang="en-US" dirty="0"/>
          </a:p>
          <a:p>
            <a:r>
              <a:rPr lang="en-US" dirty="0" smtClean="0"/>
              <a:t>Page 12 teacher manual</a:t>
            </a:r>
            <a:endParaRPr lang="en-US" dirty="0"/>
          </a:p>
          <a:p>
            <a:endParaRPr lang="en-US" dirty="0"/>
          </a:p>
        </p:txBody>
      </p:sp>
    </p:spTree>
    <p:extLst>
      <p:ext uri="{BB962C8B-B14F-4D97-AF65-F5344CB8AC3E}">
        <p14:creationId xmlns:p14="http://schemas.microsoft.com/office/powerpoint/2010/main" val="351505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Educreations</a:t>
            </a:r>
            <a:r>
              <a:rPr lang="en-US" dirty="0" smtClean="0"/>
              <a:t>….photos to </a:t>
            </a:r>
            <a:r>
              <a:rPr lang="en-US" smtClean="0"/>
              <a:t>your gallery!!</a:t>
            </a:r>
            <a:endParaRPr lang="en-US" dirty="0"/>
          </a:p>
        </p:txBody>
      </p:sp>
      <p:sp>
        <p:nvSpPr>
          <p:cNvPr id="3" name="Content Placeholder 2"/>
          <p:cNvSpPr>
            <a:spLocks noGrp="1"/>
          </p:cNvSpPr>
          <p:nvPr>
            <p:ph idx="1"/>
          </p:nvPr>
        </p:nvSpPr>
        <p:spPr/>
        <p:txBody>
          <a:bodyPr/>
          <a:lstStyle/>
          <a:p>
            <a:r>
              <a:rPr lang="en-US" dirty="0" smtClean="0"/>
              <a:t>Photos of each part</a:t>
            </a:r>
          </a:p>
          <a:p>
            <a:r>
              <a:rPr lang="en-US" dirty="0" smtClean="0"/>
              <a:t>Photos of initial design</a:t>
            </a:r>
          </a:p>
          <a:p>
            <a:r>
              <a:rPr lang="en-US" dirty="0" smtClean="0"/>
              <a:t>Photos of final design</a:t>
            </a:r>
          </a:p>
          <a:p>
            <a:r>
              <a:rPr lang="en-US" dirty="0" smtClean="0"/>
              <a:t>Photo of moving…..</a:t>
            </a:r>
          </a:p>
          <a:p>
            <a:r>
              <a:rPr lang="en-US" dirty="0" smtClean="0"/>
              <a:t>Label parts</a:t>
            </a:r>
          </a:p>
          <a:p>
            <a:r>
              <a:rPr lang="en-US" dirty="0" smtClean="0"/>
              <a:t>After lesson 2 – photo of drawing</a:t>
            </a:r>
            <a:endParaRPr lang="en-US" dirty="0"/>
          </a:p>
        </p:txBody>
      </p:sp>
    </p:spTree>
    <p:extLst>
      <p:ext uri="{BB962C8B-B14F-4D97-AF65-F5344CB8AC3E}">
        <p14:creationId xmlns:p14="http://schemas.microsoft.com/office/powerpoint/2010/main" val="660453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 </a:t>
            </a:r>
            <a:br>
              <a:rPr lang="en-US" dirty="0" smtClean="0"/>
            </a:br>
            <a:r>
              <a:rPr lang="en-US" dirty="0" smtClean="0"/>
              <a:t>using drawings to record and build</a:t>
            </a:r>
            <a:endParaRPr lang="en-US" dirty="0"/>
          </a:p>
        </p:txBody>
      </p:sp>
      <p:sp>
        <p:nvSpPr>
          <p:cNvPr id="3" name="Content Placeholder 2"/>
          <p:cNvSpPr>
            <a:spLocks noGrp="1"/>
          </p:cNvSpPr>
          <p:nvPr>
            <p:ph idx="1"/>
          </p:nvPr>
        </p:nvSpPr>
        <p:spPr/>
        <p:txBody>
          <a:bodyPr anchor="t"/>
          <a:lstStyle/>
          <a:p>
            <a:r>
              <a:rPr lang="en-US" dirty="0"/>
              <a:t>Practice 1 Asking Questions and Defining Problems</a:t>
            </a:r>
          </a:p>
          <a:p>
            <a:r>
              <a:rPr lang="en-US" dirty="0"/>
              <a:t>Practice 2 Developing and Using Models</a:t>
            </a:r>
          </a:p>
          <a:p>
            <a:r>
              <a:rPr lang="en-US" dirty="0"/>
              <a:t>Practice 6 Constructing Explanations and Designing Solutions</a:t>
            </a:r>
          </a:p>
          <a:p>
            <a:r>
              <a:rPr lang="en-US" dirty="0"/>
              <a:t>Practice 8 Obtaining, Evaluating, and Communicating Information</a:t>
            </a:r>
          </a:p>
          <a:p>
            <a:pPr marL="0" indent="0">
              <a:buNone/>
            </a:pPr>
            <a:endParaRPr lang="en-US" dirty="0"/>
          </a:p>
        </p:txBody>
      </p:sp>
    </p:spTree>
    <p:extLst>
      <p:ext uri="{BB962C8B-B14F-4D97-AF65-F5344CB8AC3E}">
        <p14:creationId xmlns:p14="http://schemas.microsoft.com/office/powerpoint/2010/main" val="3567346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TC103457485[[fn=Mesh]]</Template>
  <TotalTime>1961</TotalTime>
  <Words>2640</Words>
  <Application>Microsoft Office PowerPoint</Application>
  <PresentationFormat>Widescreen</PresentationFormat>
  <Paragraphs>490</Paragraphs>
  <Slides>66</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6" baseType="lpstr">
      <vt:lpstr>ＭＳ ゴシック</vt:lpstr>
      <vt:lpstr>ＭＳ Ｐゴシック</vt:lpstr>
      <vt:lpstr>Arial</vt:lpstr>
      <vt:lpstr>Calibri</vt:lpstr>
      <vt:lpstr>Century Gothic</vt:lpstr>
      <vt:lpstr>Comic Sans MS</vt:lpstr>
      <vt:lpstr>Symbol</vt:lpstr>
      <vt:lpstr>Times New Roman</vt:lpstr>
      <vt:lpstr>Mesh</vt:lpstr>
      <vt:lpstr>Bitmap Image</vt:lpstr>
      <vt:lpstr>STC – Force and Motion Kit</vt:lpstr>
      <vt:lpstr>Weather PD</vt:lpstr>
      <vt:lpstr>STC – Force and Motion: STEM bASED SCience</vt:lpstr>
      <vt:lpstr>Assessment       integrated</vt:lpstr>
      <vt:lpstr>Lesson 1 –  science and engineering practices</vt:lpstr>
      <vt:lpstr>Lesson 1 –  Pre-assessment and Designing Vehicles </vt:lpstr>
      <vt:lpstr>Design challenge</vt:lpstr>
      <vt:lpstr>Educreations….photos to your gallery!!</vt:lpstr>
      <vt:lpstr>Lesson 2 –  using drawings to record and build</vt:lpstr>
      <vt:lpstr>Engineers and designers</vt:lpstr>
      <vt:lpstr>drawings</vt:lpstr>
      <vt:lpstr>Another vehicle</vt:lpstr>
      <vt:lpstr>Describing motion</vt:lpstr>
      <vt:lpstr>Lesson 3 – looking at force</vt:lpstr>
      <vt:lpstr>Set up</vt:lpstr>
      <vt:lpstr>Explore – record observations</vt:lpstr>
      <vt:lpstr>Key vocabulary</vt:lpstr>
      <vt:lpstr>Claims/evidence/reasoning</vt:lpstr>
      <vt:lpstr>Literacy connections….extend</vt:lpstr>
      <vt:lpstr>Next meeting</vt:lpstr>
      <vt:lpstr>Let’s go back! </vt:lpstr>
      <vt:lpstr>Rulers and Golf balls and Ping Pong Balls</vt:lpstr>
      <vt:lpstr>Back to the set up – lesson three</vt:lpstr>
      <vt:lpstr>Set Up</vt:lpstr>
      <vt:lpstr>Here we go….</vt:lpstr>
      <vt:lpstr>Looking at the Data</vt:lpstr>
      <vt:lpstr>What does the data tell us about motion?</vt:lpstr>
      <vt:lpstr>Claims, Evidence, and REasoning</vt:lpstr>
      <vt:lpstr>Golf balls and Ping pong balls…</vt:lpstr>
      <vt:lpstr>Who is responsible for our understanding of this science phenomena? </vt:lpstr>
      <vt:lpstr>Other Extend/elaborate  Ideas…..</vt:lpstr>
      <vt:lpstr>Evaluate</vt:lpstr>
      <vt:lpstr>Looking at the practices – Lesson 4</vt:lpstr>
      <vt:lpstr>Essential Standards - Lesson 4</vt:lpstr>
      <vt:lpstr>Make- up session        </vt:lpstr>
      <vt:lpstr>Agenda</vt:lpstr>
      <vt:lpstr>PowerPoint Presentation</vt:lpstr>
      <vt:lpstr>Lesson 5, page 51 NC Science Essential Standards Correlation</vt:lpstr>
      <vt:lpstr>Set Up</vt:lpstr>
      <vt:lpstr>PowerPoint Presentation</vt:lpstr>
      <vt:lpstr>Engineering and Design process</vt:lpstr>
      <vt:lpstr> Engage The design challenge</vt:lpstr>
      <vt:lpstr>evaluate</vt:lpstr>
      <vt:lpstr>What practices? </vt:lpstr>
      <vt:lpstr>Workshop Evaluation</vt:lpstr>
      <vt:lpstr>Force and Motion - Extended</vt:lpstr>
      <vt:lpstr>Walking Directions</vt:lpstr>
      <vt:lpstr>Walking  Directions  Examining how graphs represent data and “tell stories” </vt:lpstr>
      <vt:lpstr>Representations and Models </vt:lpstr>
      <vt:lpstr>PowerPoint Presentation</vt:lpstr>
      <vt:lpstr>PowerPoint Presentation</vt:lpstr>
      <vt:lpstr>Small group task</vt:lpstr>
      <vt:lpstr>Comparing Representations</vt:lpstr>
      <vt:lpstr>What does this graph tell you about my morning walk?</vt:lpstr>
      <vt:lpstr>Diving with gravity</vt:lpstr>
      <vt:lpstr>How can we describe motion                                     and changes in motion?</vt:lpstr>
      <vt:lpstr>PowerPoint Presentation</vt:lpstr>
      <vt:lpstr>PowerPoint Presentation</vt:lpstr>
      <vt:lpstr>PowerPoint Presentation</vt:lpstr>
      <vt:lpstr>PowerPoint Presentation</vt:lpstr>
      <vt:lpstr>PowerPoint Presentation</vt:lpstr>
      <vt:lpstr>Cliff diving</vt:lpstr>
      <vt:lpstr>Connecting our Learning</vt:lpstr>
      <vt:lpstr>PowerPoint Presentation</vt:lpstr>
      <vt:lpstr>PowerPoint Presentation</vt:lpstr>
      <vt:lpstr>Force and Motion - extended</vt:lpstr>
    </vt:vector>
  </TitlesOfParts>
  <Company>Buncombe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STC – Force and Motion Kit</dc:title>
  <dc:creator>Carla Billups</dc:creator>
  <cp:lastModifiedBy>Carla Billups</cp:lastModifiedBy>
  <cp:revision>62</cp:revision>
  <dcterms:created xsi:type="dcterms:W3CDTF">2014-10-29T16:07:13Z</dcterms:created>
  <dcterms:modified xsi:type="dcterms:W3CDTF">2015-01-09T12:56:55Z</dcterms:modified>
</cp:coreProperties>
</file>