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57" r:id="rId3"/>
    <p:sldId id="258" r:id="rId4"/>
    <p:sldId id="280"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81" r:id="rId24"/>
    <p:sldId id="282" r:id="rId25"/>
    <p:sldId id="283" r:id="rId26"/>
    <p:sldId id="278" r:id="rId27"/>
    <p:sldId id="284" r:id="rId28"/>
    <p:sldId id="285" r:id="rId29"/>
    <p:sldId id="286" r:id="rId30"/>
    <p:sldId id="279" r:id="rId31"/>
    <p:sldId id="287" r:id="rId32"/>
    <p:sldId id="288" r:id="rId33"/>
    <p:sldId id="289" r:id="rId34"/>
    <p:sldId id="290" r:id="rId35"/>
    <p:sldId id="291" r:id="rId36"/>
    <p:sldId id="292" r:id="rId37"/>
    <p:sldId id="293" r:id="rId38"/>
    <p:sldId id="294" r:id="rId39"/>
    <p:sldId id="295" r:id="rId40"/>
    <p:sldId id="296" r:id="rId41"/>
    <p:sldId id="297" r:id="rId42"/>
    <p:sldId id="300" r:id="rId43"/>
    <p:sldId id="298" r:id="rId44"/>
    <p:sldId id="299" r:id="rId45"/>
    <p:sldId id="301"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a Billups" initials="C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3"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10-21T19:14:26.119" idx="1">
    <p:pos x="10" y="10"/>
    <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6271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6635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5476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505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5305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5384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7092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870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494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2159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56260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21052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7418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5586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12/16/2014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3103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1046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9101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12/16/2014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8089736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file:///C:\Users\2862616192\Documents\Where%20Did%20the%20Water%20Come%20From.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weatherquestions.com/What_is_condensation.htm" TargetMode="External"/><Relationship Id="rId2" Type="http://schemas.openxmlformats.org/officeDocument/2006/relationships/hyperlink" Target="http://www.weatherquestions.com/What_are_aerosols.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nimoto.com/" TargetMode="External"/><Relationship Id="rId2" Type="http://schemas.openxmlformats.org/officeDocument/2006/relationships/hyperlink" Target="http://scool.larc.nasa.gov/cgi-bin/view_lessonplan.cgi?id=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sendmyteacher.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florida.pbslearningmedia.org/resource/ttv10.sci.ess.jet/the-effect-of-jet-streams-on-climat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classzone.com/books/earth_science/terc/content/investigations/es1906/es1906page02.cf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youtu.be/IvmeUStFvz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video.nationalgeographic.com/video/el-nino?source=relatedvideo" TargetMode="Externa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hyperlink" Target="http://www.elnino.noaa.gov/"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www.elnino.noaa.gov/lanina.html"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achieve.weatherbug.com/Lessons/LessonWrapper.aspx?dir=IMS&amp;less=IMS040&amp;lessname=El%20Nino/La%20Nina&amp;lang=English&amp;schname=AWS+Headquarter&amp;schcity=Germantown&amp;schstate=MD&amp;maxPages=0&amp;Units=English&amp;stnid=AWSHQ&amp;camid=AWSHQ&amp;usertype=s&amp;isSample=1&amp;"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file:///C:\Users\2862616192\Documents\Where%20Did%20the%20Water%20Come%20From.pdf" TargetMode="External"/><Relationship Id="rId2" Type="http://schemas.openxmlformats.org/officeDocument/2006/relationships/hyperlink" Target="http://youtu.be/gS1RIyR6uW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Fifth Grade Foss PD, Pt 2</a:t>
            </a:r>
            <a:endParaRPr lang="en-US" dirty="0"/>
          </a:p>
        </p:txBody>
      </p:sp>
      <p:sp>
        <p:nvSpPr>
          <p:cNvPr id="3" name="Subtitle 2"/>
          <p:cNvSpPr>
            <a:spLocks noGrp="1"/>
          </p:cNvSpPr>
          <p:nvPr>
            <p:ph type="subTitle" idx="1"/>
          </p:nvPr>
        </p:nvSpPr>
        <p:spPr/>
        <p:txBody>
          <a:bodyPr/>
          <a:lstStyle/>
          <a:p>
            <a:r>
              <a:rPr lang="en-US" dirty="0" smtClean="0"/>
              <a:t>October 22, 2014</a:t>
            </a:r>
            <a:endParaRPr lang="en-US" dirty="0"/>
          </a:p>
        </p:txBody>
      </p:sp>
    </p:spTree>
    <p:extLst>
      <p:ext uri="{BB962C8B-B14F-4D97-AF65-F5344CB8AC3E}">
        <p14:creationId xmlns:p14="http://schemas.microsoft.com/office/powerpoint/2010/main" val="2477219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a:t>
            </a:r>
            <a:endParaRPr lang="en-US" dirty="0"/>
          </a:p>
        </p:txBody>
      </p:sp>
      <p:sp>
        <p:nvSpPr>
          <p:cNvPr id="3" name="Content Placeholder 2"/>
          <p:cNvSpPr>
            <a:spLocks noGrp="1"/>
          </p:cNvSpPr>
          <p:nvPr>
            <p:ph sz="quarter" idx="13"/>
          </p:nvPr>
        </p:nvSpPr>
        <p:spPr/>
        <p:txBody>
          <a:bodyPr/>
          <a:lstStyle/>
          <a:p>
            <a:r>
              <a:rPr lang="en-US" dirty="0" smtClean="0"/>
              <a:t>Is air matter? </a:t>
            </a:r>
          </a:p>
          <a:p>
            <a:r>
              <a:rPr lang="en-US" i="1" dirty="0"/>
              <a:t>Air is matter</a:t>
            </a:r>
            <a:r>
              <a:rPr lang="en-US" dirty="0"/>
              <a:t> (claim). </a:t>
            </a:r>
            <a:r>
              <a:rPr lang="en-US" i="1" dirty="0"/>
              <a:t>We found that the weight of the ball increases each time we pumped more air into it</a:t>
            </a:r>
            <a:r>
              <a:rPr lang="en-US" dirty="0"/>
              <a:t> (evidence). </a:t>
            </a:r>
            <a:r>
              <a:rPr lang="en-US" i="1" dirty="0"/>
              <a:t>This shows that air has weight, one of the characteristics of matter</a:t>
            </a:r>
            <a:r>
              <a:rPr lang="en-US" dirty="0"/>
              <a:t> (reasoning).</a:t>
            </a:r>
          </a:p>
          <a:p>
            <a:r>
              <a:rPr lang="en-US" dirty="0"/>
              <a:t>The explanation could be made more complete by including evidence and reasoning related to air taking up space.</a:t>
            </a:r>
          </a:p>
          <a:p>
            <a:endParaRPr lang="en-US" dirty="0" smtClean="0"/>
          </a:p>
          <a:p>
            <a:endParaRPr lang="en-US" dirty="0"/>
          </a:p>
        </p:txBody>
      </p:sp>
    </p:spTree>
    <p:extLst>
      <p:ext uri="{BB962C8B-B14F-4D97-AF65-F5344CB8AC3E}">
        <p14:creationId xmlns:p14="http://schemas.microsoft.com/office/powerpoint/2010/main" val="1649799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473" y="708669"/>
            <a:ext cx="10364451" cy="1751196"/>
          </a:xfrm>
        </p:spPr>
        <p:txBody>
          <a:bodyPr/>
          <a:lstStyle/>
          <a:p>
            <a:pPr algn="l"/>
            <a:r>
              <a:rPr lang="en-US" dirty="0" smtClean="0"/>
              <a:t>Where does condensation occur?</a:t>
            </a:r>
            <a:br>
              <a:rPr lang="en-US" dirty="0" smtClean="0"/>
            </a:br>
            <a:r>
              <a:rPr lang="en-US" dirty="0"/>
              <a:t/>
            </a:r>
            <a:br>
              <a:rPr lang="en-US" dirty="0"/>
            </a:br>
            <a:endParaRPr lang="en-US" dirty="0"/>
          </a:p>
        </p:txBody>
      </p:sp>
      <p:sp>
        <p:nvSpPr>
          <p:cNvPr id="5" name="TextBox 4"/>
          <p:cNvSpPr txBox="1"/>
          <p:nvPr/>
        </p:nvSpPr>
        <p:spPr>
          <a:xfrm>
            <a:off x="8950817" y="399245"/>
            <a:ext cx="2060620" cy="369332"/>
          </a:xfrm>
          <a:prstGeom prst="rect">
            <a:avLst/>
          </a:prstGeom>
          <a:noFill/>
        </p:spPr>
        <p:txBody>
          <a:bodyPr wrap="square" rtlCol="0">
            <a:spAutoFit/>
          </a:bodyPr>
          <a:lstStyle/>
          <a:p>
            <a:r>
              <a:rPr lang="en-US" dirty="0" smtClean="0"/>
              <a:t>Explain</a:t>
            </a:r>
            <a:endParaRPr lang="en-US" dirty="0"/>
          </a:p>
        </p:txBody>
      </p:sp>
      <p:sp>
        <p:nvSpPr>
          <p:cNvPr id="6" name="TextBox 5"/>
          <p:cNvSpPr txBox="1"/>
          <p:nvPr/>
        </p:nvSpPr>
        <p:spPr>
          <a:xfrm>
            <a:off x="1210614" y="1545465"/>
            <a:ext cx="9890975" cy="4524315"/>
          </a:xfrm>
          <a:prstGeom prst="rect">
            <a:avLst/>
          </a:prstGeom>
          <a:noFill/>
        </p:spPr>
        <p:txBody>
          <a:bodyPr wrap="square" rtlCol="0">
            <a:spAutoFit/>
          </a:bodyPr>
          <a:lstStyle/>
          <a:p>
            <a:r>
              <a:rPr lang="en-US" sz="2800" dirty="0" smtClean="0"/>
              <a:t>Discuss</a:t>
            </a:r>
          </a:p>
          <a:p>
            <a:endParaRPr lang="en-US" dirty="0"/>
          </a:p>
          <a:p>
            <a:endParaRPr lang="en-US" dirty="0" smtClean="0"/>
          </a:p>
          <a:p>
            <a:r>
              <a:rPr lang="en-US" sz="2800" dirty="0" smtClean="0"/>
              <a:t>Key vocabulary: water vapor, condensation, condense</a:t>
            </a:r>
          </a:p>
          <a:p>
            <a:endParaRPr lang="en-US" sz="2800" dirty="0"/>
          </a:p>
          <a:p>
            <a:r>
              <a:rPr lang="en-US" sz="2800" dirty="0" smtClean="0"/>
              <a:t>Talk about condensation. Think about other times and places you have seen condensation. Try to figure out where condensation occurs and where it doesn’t. </a:t>
            </a:r>
          </a:p>
          <a:p>
            <a:endParaRPr lang="en-US" sz="2800" dirty="0"/>
          </a:p>
          <a:p>
            <a:r>
              <a:rPr lang="en-US" sz="2800" dirty="0" smtClean="0"/>
              <a:t>Is there anything about the conditions and places where condensation takes place?</a:t>
            </a:r>
            <a:endParaRPr lang="en-US" sz="2800" dirty="0"/>
          </a:p>
        </p:txBody>
      </p:sp>
    </p:spTree>
    <p:extLst>
      <p:ext uri="{BB962C8B-B14F-4D97-AF65-F5344CB8AC3E}">
        <p14:creationId xmlns:p14="http://schemas.microsoft.com/office/powerpoint/2010/main" val="27596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5" end="5"/>
                                            </p:txEl>
                                          </p:spTgt>
                                        </p:tgtEl>
                                        <p:attrNameLst>
                                          <p:attrName>style.visibility</p:attrName>
                                        </p:attrNameLst>
                                      </p:cBhvr>
                                      <p:to>
                                        <p:strVal val="visible"/>
                                      </p:to>
                                    </p:set>
                                    <p:animEffect transition="in" filter="fade">
                                      <p:cBhvr>
                                        <p:cTn id="14" dur="1000"/>
                                        <p:tgtEl>
                                          <p:spTgt spid="6">
                                            <p:txEl>
                                              <p:pRg st="5" end="5"/>
                                            </p:txEl>
                                          </p:spTgt>
                                        </p:tgtEl>
                                      </p:cBhvr>
                                    </p:animEffect>
                                    <p:anim calcmode="lin" valueType="num">
                                      <p:cBhvr>
                                        <p:cTn id="1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Effect transition="in" filter="fade">
                                      <p:cBhvr>
                                        <p:cTn id="21" dur="1000"/>
                                        <p:tgtEl>
                                          <p:spTgt spid="6">
                                            <p:txEl>
                                              <p:pRg st="7" end="7"/>
                                            </p:txEl>
                                          </p:spTgt>
                                        </p:tgtEl>
                                      </p:cBhvr>
                                    </p:animEffect>
                                    <p:anim calcmode="lin" valueType="num">
                                      <p:cBhvr>
                                        <p:cTn id="2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Kristen ITC" panose="03050502040202030202" pitchFamily="66" charset="0"/>
              </a:rPr>
              <a:t>The condensation chamber!!!!!! </a:t>
            </a:r>
            <a:endParaRPr lang="en-US" b="1" dirty="0">
              <a:latin typeface="Kristen ITC" panose="03050502040202030202" pitchFamily="66" charset="0"/>
            </a:endParaRPr>
          </a:p>
        </p:txBody>
      </p:sp>
      <p:pic>
        <p:nvPicPr>
          <p:cNvPr id="6" name="Scary Ambiance-SoundBible.com-177841906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04175" y="5545428"/>
            <a:ext cx="609600" cy="609600"/>
          </a:xfrm>
          <a:prstGeom prst="rect">
            <a:avLst/>
          </a:prstGeom>
        </p:spPr>
      </p:pic>
      <p:sp>
        <p:nvSpPr>
          <p:cNvPr id="7" name="TextBox 6"/>
          <p:cNvSpPr txBox="1"/>
          <p:nvPr/>
        </p:nvSpPr>
        <p:spPr>
          <a:xfrm>
            <a:off x="1133341" y="1828800"/>
            <a:ext cx="9092484" cy="4339650"/>
          </a:xfrm>
          <a:prstGeom prst="rect">
            <a:avLst/>
          </a:prstGeom>
          <a:noFill/>
        </p:spPr>
        <p:txBody>
          <a:bodyPr wrap="square" rtlCol="0">
            <a:spAutoFit/>
          </a:bodyPr>
          <a:lstStyle/>
          <a:p>
            <a:r>
              <a:rPr lang="en-US" sz="2400" u="sng" dirty="0" smtClean="0"/>
              <a:t>Materials:</a:t>
            </a:r>
          </a:p>
          <a:p>
            <a:endParaRPr lang="en-US" sz="2400" dirty="0"/>
          </a:p>
          <a:p>
            <a:r>
              <a:rPr lang="en-US" sz="2400" dirty="0" smtClean="0"/>
              <a:t>250 mL tub with cup snapped on. </a:t>
            </a:r>
          </a:p>
          <a:p>
            <a:r>
              <a:rPr lang="en-US" sz="2400" dirty="0" smtClean="0"/>
              <a:t>Set up conditions to show condensation within the chamber.</a:t>
            </a:r>
          </a:p>
          <a:p>
            <a:endParaRPr lang="en-US" sz="2400" dirty="0"/>
          </a:p>
          <a:p>
            <a:r>
              <a:rPr lang="en-US" sz="2400" dirty="0" smtClean="0"/>
              <a:t>Record your observations on the sheet. Write what you saw happening using the vocabulary words: </a:t>
            </a:r>
            <a:r>
              <a:rPr lang="en-US" sz="2400" i="1" dirty="0" smtClean="0"/>
              <a:t>water vapor, condensation, condense</a:t>
            </a:r>
          </a:p>
          <a:p>
            <a:endParaRPr lang="en-US" sz="2400" i="1" dirty="0"/>
          </a:p>
          <a:p>
            <a:r>
              <a:rPr lang="en-US" sz="2400" dirty="0" smtClean="0"/>
              <a:t>Where did the water condense? Why?</a:t>
            </a:r>
          </a:p>
          <a:p>
            <a:r>
              <a:rPr lang="en-US" sz="2400" dirty="0" smtClean="0"/>
              <a:t>Where did the water that condensed on the sides of the cup come from? </a:t>
            </a:r>
            <a:endParaRPr lang="en-US" sz="2400" dirty="0"/>
          </a:p>
          <a:p>
            <a:endParaRPr lang="en-US" dirty="0" smtClean="0"/>
          </a:p>
          <a:p>
            <a:endParaRPr lang="en-US" dirty="0" smtClean="0"/>
          </a:p>
        </p:txBody>
      </p:sp>
    </p:spTree>
    <p:extLst>
      <p:ext uri="{BB962C8B-B14F-4D97-AF65-F5344CB8AC3E}">
        <p14:creationId xmlns:p14="http://schemas.microsoft.com/office/powerpoint/2010/main" val="23131568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33" fill="hold"/>
                                        <p:tgtEl>
                                          <p:spTgt spid="6"/>
                                        </p:tgtEl>
                                      </p:cBhvr>
                                    </p:cmd>
                                  </p:childTnLst>
                                </p:cTn>
                              </p:par>
                            </p:childTnLst>
                          </p:cTn>
                        </p:par>
                      </p:childTnLst>
                    </p:cTn>
                  </p:par>
                </p:childTnLst>
              </p:cTn>
              <p:nextCondLst>
                <p:cond evt="onClick" delay="0">
                  <p:tgtEl>
                    <p:spTgt spid="6"/>
                  </p:tgtEl>
                </p:cond>
              </p:nextCondLst>
            </p:seq>
            <p:audio>
              <p:cMediaNode vol="10000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Ice and water system</a:t>
            </a:r>
            <a:endParaRPr lang="en-US" dirty="0"/>
          </a:p>
        </p:txBody>
      </p:sp>
      <p:sp>
        <p:nvSpPr>
          <p:cNvPr id="5" name="TextBox 4"/>
          <p:cNvSpPr txBox="1"/>
          <p:nvPr/>
        </p:nvSpPr>
        <p:spPr>
          <a:xfrm>
            <a:off x="913775" y="1867437"/>
            <a:ext cx="9917357" cy="5170646"/>
          </a:xfrm>
          <a:prstGeom prst="rect">
            <a:avLst/>
          </a:prstGeom>
          <a:noFill/>
        </p:spPr>
        <p:txBody>
          <a:bodyPr wrap="square" rtlCol="0">
            <a:spAutoFit/>
          </a:bodyPr>
          <a:lstStyle/>
          <a:p>
            <a:r>
              <a:rPr lang="en-US" sz="2400" dirty="0" smtClean="0"/>
              <a:t>Use page 16 to help set up the ice and water system.</a:t>
            </a:r>
          </a:p>
          <a:p>
            <a:endParaRPr lang="en-US" sz="2400" dirty="0"/>
          </a:p>
          <a:p>
            <a:r>
              <a:rPr lang="en-US" sz="2400" b="1" u="sng" dirty="0" smtClean="0"/>
              <a:t>Question: </a:t>
            </a:r>
            <a:r>
              <a:rPr lang="en-US" sz="2400" dirty="0" smtClean="0"/>
              <a:t>What do you think might happen to the ice and water system?</a:t>
            </a:r>
          </a:p>
          <a:p>
            <a:r>
              <a:rPr lang="en-US" sz="2400" dirty="0" smtClean="0"/>
              <a:t>Formulate a hypothesis of your thoughts and don’t forget to explain why you think what you do.</a:t>
            </a:r>
          </a:p>
          <a:p>
            <a:endParaRPr lang="en-US" sz="2400" dirty="0"/>
          </a:p>
          <a:p>
            <a:r>
              <a:rPr lang="en-US" sz="2400" dirty="0" smtClean="0"/>
              <a:t>Set up the system and make observations about what is happening.</a:t>
            </a:r>
          </a:p>
          <a:p>
            <a:endParaRPr lang="en-US" sz="2400" dirty="0"/>
          </a:p>
          <a:p>
            <a:r>
              <a:rPr lang="en-US" sz="2400" dirty="0" smtClean="0"/>
              <a:t> </a:t>
            </a:r>
          </a:p>
          <a:p>
            <a:r>
              <a:rPr lang="en-US" sz="2400" dirty="0"/>
              <a:t>	</a:t>
            </a:r>
            <a:endParaRPr lang="en-US" sz="2400" dirty="0" smtClean="0"/>
          </a:p>
          <a:p>
            <a:endParaRPr lang="en-US" sz="2400" dirty="0"/>
          </a:p>
          <a:p>
            <a:endParaRPr lang="en-US" sz="2400" dirty="0" smtClean="0"/>
          </a:p>
          <a:p>
            <a:endParaRPr lang="en-US" sz="2400" dirty="0"/>
          </a:p>
          <a:p>
            <a:endParaRPr lang="en-US" dirty="0"/>
          </a:p>
        </p:txBody>
      </p:sp>
    </p:spTree>
    <p:extLst>
      <p:ext uri="{BB962C8B-B14F-4D97-AF65-F5344CB8AC3E}">
        <p14:creationId xmlns:p14="http://schemas.microsoft.com/office/powerpoint/2010/main" val="4265349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0310" y="1081825"/>
            <a:ext cx="9839459" cy="4154984"/>
          </a:xfrm>
          <a:prstGeom prst="rect">
            <a:avLst/>
          </a:prstGeom>
          <a:noFill/>
        </p:spPr>
        <p:txBody>
          <a:bodyPr wrap="square" rtlCol="0">
            <a:spAutoFit/>
          </a:bodyPr>
          <a:lstStyle/>
          <a:p>
            <a:r>
              <a:rPr lang="en-US" sz="2400" dirty="0"/>
              <a:t>Let’s make it colder and see what happens.</a:t>
            </a:r>
          </a:p>
          <a:p>
            <a:r>
              <a:rPr lang="en-US" sz="2400" dirty="0"/>
              <a:t>	Thermometer in the ice, record the temperature.</a:t>
            </a:r>
          </a:p>
          <a:p>
            <a:r>
              <a:rPr lang="en-US" sz="2400" dirty="0"/>
              <a:t>	Add 2 spoons of rock salt, stir. Take the temperature again and record. </a:t>
            </a:r>
            <a:endParaRPr lang="en-US" sz="2400" dirty="0" smtClean="0">
              <a:cs typeface="Arial" panose="020B0604020202020204" pitchFamily="34" charset="0"/>
            </a:endParaRPr>
          </a:p>
          <a:p>
            <a:endParaRPr lang="en-US" sz="2400" dirty="0">
              <a:cs typeface="Arial" panose="020B0604020202020204" pitchFamily="34" charset="0"/>
            </a:endParaRPr>
          </a:p>
          <a:p>
            <a:r>
              <a:rPr lang="en-US" sz="2400" dirty="0" smtClean="0">
                <a:cs typeface="Arial" panose="020B0604020202020204" pitchFamily="34" charset="0"/>
              </a:rPr>
              <a:t>After a few minutes lift the ice cup….observe what you see. </a:t>
            </a:r>
          </a:p>
          <a:p>
            <a:endParaRPr lang="en-US" sz="2400" dirty="0">
              <a:cs typeface="Arial" panose="020B0604020202020204" pitchFamily="34" charset="0"/>
            </a:endParaRPr>
          </a:p>
          <a:p>
            <a:r>
              <a:rPr lang="en-US" sz="2400" dirty="0" smtClean="0">
                <a:cs typeface="Arial" panose="020B0604020202020204" pitchFamily="34" charset="0"/>
              </a:rPr>
              <a:t>Can you add to your claims, evidence and reasoning chart? (use vocab)</a:t>
            </a:r>
          </a:p>
          <a:p>
            <a:endParaRPr lang="en-US" sz="2400" dirty="0">
              <a:cs typeface="Arial" panose="020B0604020202020204" pitchFamily="34" charset="0"/>
            </a:endParaRPr>
          </a:p>
          <a:p>
            <a:r>
              <a:rPr lang="en-US" sz="2400" b="1" u="sng" dirty="0" smtClean="0">
                <a:cs typeface="Arial" panose="020B0604020202020204" pitchFamily="34" charset="0"/>
              </a:rPr>
              <a:t>Question: </a:t>
            </a:r>
            <a:r>
              <a:rPr lang="en-US" sz="2400" dirty="0" smtClean="0">
                <a:cs typeface="Arial" panose="020B0604020202020204" pitchFamily="34" charset="0"/>
              </a:rPr>
              <a:t>What causes condensation to form?</a:t>
            </a:r>
          </a:p>
          <a:p>
            <a:endParaRPr lang="en-US" sz="2400" dirty="0">
              <a:cs typeface="Arial" panose="020B0604020202020204" pitchFamily="34" charset="0"/>
            </a:endParaRPr>
          </a:p>
          <a:p>
            <a:r>
              <a:rPr lang="en-US" sz="2400" dirty="0" smtClean="0">
                <a:cs typeface="Arial" panose="020B0604020202020204" pitchFamily="34" charset="0"/>
              </a:rPr>
              <a:t>  </a:t>
            </a:r>
            <a:endParaRPr lang="en-US" sz="2400" dirty="0">
              <a:cs typeface="Arial" panose="020B0604020202020204" pitchFamily="34" charset="0"/>
            </a:endParaRPr>
          </a:p>
        </p:txBody>
      </p:sp>
    </p:spTree>
    <p:extLst>
      <p:ext uri="{BB962C8B-B14F-4D97-AF65-F5344CB8AC3E}">
        <p14:creationId xmlns:p14="http://schemas.microsoft.com/office/powerpoint/2010/main" val="742973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Back to the probe</a:t>
            </a:r>
            <a:endParaRPr lang="en-US" dirty="0"/>
          </a:p>
        </p:txBody>
      </p:sp>
      <p:sp>
        <p:nvSpPr>
          <p:cNvPr id="3" name="Content Placeholder 2"/>
          <p:cNvSpPr>
            <a:spLocks noGrp="1"/>
          </p:cNvSpPr>
          <p:nvPr>
            <p:ph sz="quarter" idx="13"/>
          </p:nvPr>
        </p:nvSpPr>
        <p:spPr/>
        <p:txBody>
          <a:bodyPr/>
          <a:lstStyle/>
          <a:p>
            <a:r>
              <a:rPr lang="en-US" dirty="0" smtClean="0">
                <a:hlinkClick r:id="rId2" action="ppaction://hlinkfile"/>
              </a:rPr>
              <a:t>Where did the water come </a:t>
            </a:r>
            <a:r>
              <a:rPr lang="en-US" dirty="0" err="1" smtClean="0">
                <a:hlinkClick r:id="rId2" action="ppaction://hlinkfile"/>
              </a:rPr>
              <a:t>fr</a:t>
            </a:r>
            <a:r>
              <a:rPr lang="en-US" dirty="0" smtClean="0">
                <a:hlinkClick r:id="rId2" action="ppaction://hlinkfile"/>
              </a:rPr>
              <a:t> </a:t>
            </a:r>
            <a:endParaRPr lang="en-US" dirty="0" smtClean="0"/>
          </a:p>
          <a:p>
            <a:endParaRPr lang="en-US" dirty="0"/>
          </a:p>
          <a:p>
            <a:pPr marL="0" indent="0">
              <a:buNone/>
            </a:pPr>
            <a:endParaRPr lang="en-US" dirty="0"/>
          </a:p>
        </p:txBody>
      </p:sp>
      <p:sp>
        <p:nvSpPr>
          <p:cNvPr id="4" name="TextBox 3"/>
          <p:cNvSpPr txBox="1"/>
          <p:nvPr/>
        </p:nvSpPr>
        <p:spPr>
          <a:xfrm>
            <a:off x="8989454" y="618517"/>
            <a:ext cx="2472743" cy="369332"/>
          </a:xfrm>
          <a:prstGeom prst="rect">
            <a:avLst/>
          </a:prstGeom>
          <a:noFill/>
        </p:spPr>
        <p:txBody>
          <a:bodyPr wrap="square" rtlCol="0">
            <a:spAutoFit/>
          </a:bodyPr>
          <a:lstStyle/>
          <a:p>
            <a:r>
              <a:rPr lang="en-US" dirty="0" smtClean="0"/>
              <a:t>Evaluate</a:t>
            </a:r>
            <a:endParaRPr lang="en-US" dirty="0"/>
          </a:p>
        </p:txBody>
      </p:sp>
    </p:spTree>
    <p:extLst>
      <p:ext uri="{BB962C8B-B14F-4D97-AF65-F5344CB8AC3E}">
        <p14:creationId xmlns:p14="http://schemas.microsoft.com/office/powerpoint/2010/main" val="26361831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 cloud is born</a:t>
            </a:r>
            <a:endParaRPr lang="en-US" dirty="0"/>
          </a:p>
        </p:txBody>
      </p:sp>
      <p:sp>
        <p:nvSpPr>
          <p:cNvPr id="4" name="TextBox 3"/>
          <p:cNvSpPr txBox="1"/>
          <p:nvPr/>
        </p:nvSpPr>
        <p:spPr>
          <a:xfrm>
            <a:off x="913775" y="1880315"/>
            <a:ext cx="9827205" cy="3785652"/>
          </a:xfrm>
          <a:prstGeom prst="rect">
            <a:avLst/>
          </a:prstGeom>
          <a:noFill/>
        </p:spPr>
        <p:txBody>
          <a:bodyPr wrap="square" rtlCol="0">
            <a:spAutoFit/>
          </a:bodyPr>
          <a:lstStyle/>
          <a:p>
            <a:r>
              <a:rPr lang="en-US" sz="2400" dirty="0" smtClean="0"/>
              <a:t>What kind of cloud experiences have you had?</a:t>
            </a:r>
          </a:p>
          <a:p>
            <a:endParaRPr lang="en-US" sz="2400" dirty="0"/>
          </a:p>
          <a:p>
            <a:r>
              <a:rPr lang="en-US" sz="2400" b="1" u="sng" dirty="0"/>
              <a:t>Question: </a:t>
            </a:r>
            <a:r>
              <a:rPr lang="en-US" sz="2400" dirty="0"/>
              <a:t>How does a cloud form? </a:t>
            </a:r>
          </a:p>
          <a:p>
            <a:endParaRPr lang="en-US" sz="2400" dirty="0" smtClean="0"/>
          </a:p>
          <a:p>
            <a:r>
              <a:rPr lang="en-US" sz="2400" dirty="0" smtClean="0"/>
              <a:t>Write your answer to the question, using water cycle vocabulary:</a:t>
            </a:r>
          </a:p>
          <a:p>
            <a:endParaRPr lang="en-US" sz="2400" dirty="0"/>
          </a:p>
          <a:p>
            <a:r>
              <a:rPr lang="en-US" sz="2400" dirty="0" smtClean="0"/>
              <a:t>Use detail to explain how you think clouds for and explain why it happens as you says it does. </a:t>
            </a:r>
          </a:p>
          <a:p>
            <a:endParaRPr lang="en-US" sz="2400" dirty="0" smtClean="0"/>
          </a:p>
          <a:p>
            <a:r>
              <a:rPr lang="en-US" sz="2400" dirty="0" smtClean="0"/>
              <a:t>Let’s make a cloud!!!!</a:t>
            </a:r>
          </a:p>
        </p:txBody>
      </p:sp>
    </p:spTree>
    <p:extLst>
      <p:ext uri="{BB962C8B-B14F-4D97-AF65-F5344CB8AC3E}">
        <p14:creationId xmlns:p14="http://schemas.microsoft.com/office/powerpoint/2010/main" val="291685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1000"/>
                                        <p:tgtEl>
                                          <p:spTgt spid="4">
                                            <p:txEl>
                                              <p:pRg st="4" end="4"/>
                                            </p:txEl>
                                          </p:spTgt>
                                        </p:tgtEl>
                                      </p:cBhvr>
                                    </p:animEffect>
                                    <p:anim calcmode="lin" valueType="num">
                                      <p:cBhvr>
                                        <p:cTn id="1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1000"/>
                                        <p:tgtEl>
                                          <p:spTgt spid="4">
                                            <p:txEl>
                                              <p:pRg st="6" end="6"/>
                                            </p:txEl>
                                          </p:spTgt>
                                        </p:tgtEl>
                                      </p:cBhvr>
                                    </p:animEffect>
                                    <p:anim calcmode="lin" valueType="num">
                                      <p:cBhvr>
                                        <p:cTn id="2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animEffect transition="in" filter="fade">
                                      <p:cBhvr>
                                        <p:cTn id="26" dur="1000"/>
                                        <p:tgtEl>
                                          <p:spTgt spid="4">
                                            <p:txEl>
                                              <p:pRg st="8" end="8"/>
                                            </p:txEl>
                                          </p:spTgt>
                                        </p:tgtEl>
                                      </p:cBhvr>
                                    </p:animEffect>
                                    <p:anim calcmode="lin" valueType="num">
                                      <p:cBhvr>
                                        <p:cTn id="2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1070" y="1184856"/>
            <a:ext cx="9324305" cy="3323987"/>
          </a:xfrm>
          <a:prstGeom prst="rect">
            <a:avLst/>
          </a:prstGeom>
          <a:noFill/>
        </p:spPr>
        <p:txBody>
          <a:bodyPr wrap="square" rtlCol="0">
            <a:spAutoFit/>
          </a:bodyPr>
          <a:lstStyle/>
          <a:p>
            <a:r>
              <a:rPr lang="en-US" sz="2400" b="1" dirty="0" smtClean="0"/>
              <a:t>Looking at our clouds….</a:t>
            </a:r>
          </a:p>
          <a:p>
            <a:endParaRPr lang="en-US" sz="2400" dirty="0"/>
          </a:p>
          <a:p>
            <a:r>
              <a:rPr lang="en-US" sz="2400" dirty="0" smtClean="0"/>
              <a:t>What happens when you push down on the balloon?</a:t>
            </a:r>
          </a:p>
          <a:p>
            <a:r>
              <a:rPr lang="en-US" sz="2400" dirty="0" smtClean="0"/>
              <a:t>How about what happens when you pull up on the balloon (not too hard)?</a:t>
            </a:r>
          </a:p>
          <a:p>
            <a:endParaRPr lang="en-US" sz="2400" dirty="0"/>
          </a:p>
          <a:p>
            <a:r>
              <a:rPr lang="en-US" sz="2400" dirty="0" smtClean="0"/>
              <a:t>Why does this happen? </a:t>
            </a:r>
          </a:p>
          <a:p>
            <a:endParaRPr lang="en-US" sz="2400" dirty="0"/>
          </a:p>
          <a:p>
            <a:r>
              <a:rPr lang="en-US" sz="2400" dirty="0" smtClean="0"/>
              <a:t>On what kind of particles is the water vapor condensing on?</a:t>
            </a:r>
          </a:p>
          <a:p>
            <a:endParaRPr lang="en-US" dirty="0"/>
          </a:p>
        </p:txBody>
      </p:sp>
    </p:spTree>
    <p:extLst>
      <p:ext uri="{BB962C8B-B14F-4D97-AF65-F5344CB8AC3E}">
        <p14:creationId xmlns:p14="http://schemas.microsoft.com/office/powerpoint/2010/main" val="1257736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What’s happening to the salt?</a:t>
            </a:r>
            <a:endParaRPr lang="en-US" dirty="0"/>
          </a:p>
        </p:txBody>
      </p:sp>
      <p:sp>
        <p:nvSpPr>
          <p:cNvPr id="5" name="TextBox 4"/>
          <p:cNvSpPr txBox="1"/>
          <p:nvPr/>
        </p:nvSpPr>
        <p:spPr>
          <a:xfrm>
            <a:off x="1094704" y="2034862"/>
            <a:ext cx="8371268" cy="2215991"/>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How did the salt grains change?</a:t>
            </a:r>
          </a:p>
          <a:p>
            <a:pPr marL="342900" indent="-342900">
              <a:buFont typeface="Arial" panose="020B0604020202020204" pitchFamily="34" charset="0"/>
              <a:buChar char="•"/>
            </a:pPr>
            <a:r>
              <a:rPr lang="en-US" sz="2400" dirty="0" smtClean="0"/>
              <a:t>Where did the water come from?</a:t>
            </a:r>
          </a:p>
          <a:p>
            <a:pPr marL="342900" indent="-342900">
              <a:buFont typeface="Arial" panose="020B0604020202020204" pitchFamily="34" charset="0"/>
              <a:buChar char="•"/>
            </a:pPr>
            <a:r>
              <a:rPr lang="en-US" sz="2400" dirty="0" smtClean="0"/>
              <a:t>How is our observation like what happens when clouds form in the atmosphere?</a:t>
            </a:r>
          </a:p>
          <a:p>
            <a:pPr marL="342900" indent="-342900">
              <a:buFont typeface="Arial" panose="020B0604020202020204" pitchFamily="34" charset="0"/>
              <a:buChar char="•"/>
            </a:pPr>
            <a:r>
              <a:rPr lang="en-US" sz="2400" dirty="0" smtClean="0"/>
              <a:t>How are our observations different? </a:t>
            </a:r>
          </a:p>
          <a:p>
            <a:endParaRPr lang="en-US" dirty="0"/>
          </a:p>
        </p:txBody>
      </p:sp>
    </p:spTree>
    <p:extLst>
      <p:ext uri="{BB962C8B-B14F-4D97-AF65-F5344CB8AC3E}">
        <p14:creationId xmlns:p14="http://schemas.microsoft.com/office/powerpoint/2010/main" val="263083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Condensation nuclei</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1440753"/>
              </p:ext>
            </p:extLst>
          </p:nvPr>
        </p:nvGraphicFramePr>
        <p:xfrm>
          <a:off x="1056067" y="1906073"/>
          <a:ext cx="9543245" cy="3477296"/>
        </p:xfrm>
        <a:graphic>
          <a:graphicData uri="http://schemas.openxmlformats.org/drawingml/2006/table">
            <a:tbl>
              <a:tblPr/>
              <a:tblGrid>
                <a:gridCol w="9543245"/>
              </a:tblGrid>
              <a:tr h="695460">
                <a:tc>
                  <a:txBody>
                    <a:bodyPr/>
                    <a:lstStyle/>
                    <a:p>
                      <a:pPr algn="ctr"/>
                      <a:r>
                        <a:rPr lang="en-US" b="1" dirty="0">
                          <a:solidFill>
                            <a:schemeClr val="tx1"/>
                          </a:solidFill>
                          <a:effectLst/>
                          <a:latin typeface="Arial" panose="020B0604020202020204" pitchFamily="34" charset="0"/>
                        </a:rPr>
                        <a:t>What are cloud condensation nuclei?</a:t>
                      </a:r>
                    </a:p>
                  </a:txBody>
                  <a:tcPr anchor="ctr">
                    <a:lnL>
                      <a:noFill/>
                    </a:lnL>
                    <a:lnR>
                      <a:noFill/>
                    </a:lnR>
                    <a:lnT>
                      <a:noFill/>
                    </a:lnT>
                    <a:lnB>
                      <a:noFill/>
                    </a:lnB>
                  </a:tcPr>
                </a:tc>
              </a:tr>
              <a:tr h="2781836">
                <a:tc>
                  <a:txBody>
                    <a:bodyPr/>
                    <a:lstStyle/>
                    <a:p>
                      <a:pPr algn="ctr"/>
                      <a:r>
                        <a:rPr lang="en-US" b="1" dirty="0" smtClean="0">
                          <a:solidFill>
                            <a:srgbClr val="333333"/>
                          </a:solidFill>
                          <a:effectLst/>
                          <a:latin typeface="Arial" panose="020B0604020202020204" pitchFamily="34" charset="0"/>
                        </a:rPr>
                        <a:t>Cloud </a:t>
                      </a:r>
                      <a:r>
                        <a:rPr lang="en-US" b="1" dirty="0">
                          <a:solidFill>
                            <a:srgbClr val="333333"/>
                          </a:solidFill>
                          <a:effectLst/>
                          <a:latin typeface="Arial" panose="020B0604020202020204" pitchFamily="34" charset="0"/>
                        </a:rPr>
                        <a:t>condensation nuclei (CCN) are </a:t>
                      </a:r>
                      <a:r>
                        <a:rPr lang="en-US" b="1" dirty="0">
                          <a:solidFill>
                            <a:srgbClr val="333333"/>
                          </a:solidFill>
                          <a:effectLst/>
                          <a:latin typeface="Arial" panose="020B0604020202020204" pitchFamily="34" charset="0"/>
                          <a:hlinkClick r:id="rId2"/>
                        </a:rPr>
                        <a:t>aerosols</a:t>
                      </a:r>
                      <a:r>
                        <a:rPr lang="en-US" b="1" dirty="0">
                          <a:solidFill>
                            <a:srgbClr val="333333"/>
                          </a:solidFill>
                          <a:effectLst/>
                          <a:latin typeface="Arial" panose="020B0604020202020204" pitchFamily="34" charset="0"/>
                        </a:rPr>
                        <a:t> that act as the initial sites for </a:t>
                      </a:r>
                      <a:r>
                        <a:rPr lang="en-US" b="1" dirty="0">
                          <a:solidFill>
                            <a:srgbClr val="333333"/>
                          </a:solidFill>
                          <a:effectLst/>
                          <a:latin typeface="Arial" panose="020B0604020202020204" pitchFamily="34" charset="0"/>
                          <a:hlinkClick r:id="rId3"/>
                        </a:rPr>
                        <a:t>condensation</a:t>
                      </a:r>
                      <a:r>
                        <a:rPr lang="en-US" b="1" dirty="0">
                          <a:solidFill>
                            <a:srgbClr val="333333"/>
                          </a:solidFill>
                          <a:effectLst/>
                          <a:latin typeface="Arial" panose="020B0604020202020204" pitchFamily="34" charset="0"/>
                        </a:rPr>
                        <a:t> of water vapor into cloud droplets or cloud ice particles. Virtually all cloud droplets or ice particles originate around some sort condensation nuclei which tend to "attract" water. </a:t>
                      </a: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2049523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AGENDA</a:t>
            </a:r>
            <a:endParaRPr lang="en-US" dirty="0"/>
          </a:p>
        </p:txBody>
      </p:sp>
      <p:sp>
        <p:nvSpPr>
          <p:cNvPr id="3" name="Content Placeholder 2"/>
          <p:cNvSpPr>
            <a:spLocks noGrp="1"/>
          </p:cNvSpPr>
          <p:nvPr>
            <p:ph sz="quarter" idx="13"/>
          </p:nvPr>
        </p:nvSpPr>
        <p:spPr>
          <a:xfrm>
            <a:off x="913774" y="2367092"/>
            <a:ext cx="10363826" cy="4098102"/>
          </a:xfrm>
        </p:spPr>
        <p:txBody>
          <a:bodyPr/>
          <a:lstStyle/>
          <a:p>
            <a:r>
              <a:rPr lang="en-US" dirty="0" smtClean="0"/>
              <a:t>Checking in</a:t>
            </a:r>
          </a:p>
          <a:p>
            <a:r>
              <a:rPr lang="en-US" dirty="0" smtClean="0"/>
              <a:t>Condensation – Foss Investigation 3.1</a:t>
            </a:r>
          </a:p>
          <a:p>
            <a:r>
              <a:rPr lang="en-US" dirty="0" smtClean="0"/>
              <a:t>The Making of a Cloud</a:t>
            </a:r>
          </a:p>
          <a:p>
            <a:r>
              <a:rPr lang="en-US" dirty="0" smtClean="0"/>
              <a:t>Cloud Identification</a:t>
            </a:r>
          </a:p>
          <a:p>
            <a:r>
              <a:rPr lang="en-US" dirty="0" smtClean="0"/>
              <a:t>Lunch 11:30 – 12:30</a:t>
            </a:r>
          </a:p>
          <a:p>
            <a:r>
              <a:rPr lang="en-US" dirty="0" smtClean="0"/>
              <a:t>Cloud Citizen science – Ceres Cloud project, </a:t>
            </a:r>
            <a:r>
              <a:rPr lang="en-US" dirty="0" err="1" smtClean="0"/>
              <a:t>nasa</a:t>
            </a:r>
            <a:endParaRPr lang="en-US" dirty="0" smtClean="0"/>
          </a:p>
          <a:p>
            <a:r>
              <a:rPr lang="en-US" dirty="0" smtClean="0"/>
              <a:t>Jet stream</a:t>
            </a:r>
          </a:p>
          <a:p>
            <a:r>
              <a:rPr lang="en-US" dirty="0" smtClean="0"/>
              <a:t>El Nino/la </a:t>
            </a:r>
            <a:r>
              <a:rPr lang="en-US" dirty="0" err="1" smtClean="0"/>
              <a:t>nina</a:t>
            </a:r>
            <a:endParaRPr lang="en-US" dirty="0"/>
          </a:p>
        </p:txBody>
      </p:sp>
    </p:spTree>
    <p:extLst>
      <p:ext uri="{BB962C8B-B14F-4D97-AF65-F5344CB8AC3E}">
        <p14:creationId xmlns:p14="http://schemas.microsoft.com/office/powerpoint/2010/main" val="3750813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pollo.lsc.vsc.edu/classes/met130/notes/chapter5/graphics/drop_cloud_ccn.gif"/>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182396" y="1024273"/>
            <a:ext cx="4953000" cy="45148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991673" y="928487"/>
            <a:ext cx="4546243" cy="5355312"/>
          </a:xfrm>
          <a:prstGeom prst="rect">
            <a:avLst/>
          </a:prstGeom>
          <a:noFill/>
        </p:spPr>
        <p:txBody>
          <a:bodyPr wrap="square" rtlCol="0">
            <a:spAutoFit/>
          </a:bodyPr>
          <a:lstStyle/>
          <a:p>
            <a:r>
              <a:rPr lang="en-US" dirty="0" smtClean="0"/>
              <a:t>Water vapor has to condensate onto something. </a:t>
            </a:r>
          </a:p>
          <a:p>
            <a:endParaRPr lang="en-US" dirty="0" smtClean="0"/>
          </a:p>
          <a:p>
            <a:r>
              <a:rPr lang="en-US" dirty="0" smtClean="0"/>
              <a:t>Let’s look back at where we’ve seen condensation forming.</a:t>
            </a:r>
          </a:p>
          <a:p>
            <a:endParaRPr lang="en-US" dirty="0" smtClean="0"/>
          </a:p>
          <a:p>
            <a:r>
              <a:rPr lang="en-US" dirty="0" smtClean="0"/>
              <a:t>To have condensation, there has to be something for the water vapor to “stick to.”</a:t>
            </a:r>
          </a:p>
          <a:p>
            <a:endParaRPr lang="en-US" dirty="0" smtClean="0"/>
          </a:p>
          <a:p>
            <a:r>
              <a:rPr lang="en-US" i="1" dirty="0" smtClean="0"/>
              <a:t>Condensation </a:t>
            </a:r>
            <a:r>
              <a:rPr lang="en-US" i="1" dirty="0"/>
              <a:t>Nuclei:</a:t>
            </a:r>
            <a:endParaRPr lang="en-US" dirty="0"/>
          </a:p>
          <a:p>
            <a:r>
              <a:rPr lang="en-US" dirty="0"/>
              <a:t>small particles in air created from/by:</a:t>
            </a:r>
          </a:p>
          <a:p>
            <a:pPr lvl="1"/>
            <a:r>
              <a:rPr lang="en-US" dirty="0"/>
              <a:t>dust</a:t>
            </a:r>
          </a:p>
          <a:p>
            <a:pPr lvl="1"/>
            <a:r>
              <a:rPr lang="en-US" dirty="0"/>
              <a:t>volcanoes</a:t>
            </a:r>
          </a:p>
          <a:p>
            <a:pPr lvl="1"/>
            <a:r>
              <a:rPr lang="en-US" dirty="0"/>
              <a:t>factory smoke</a:t>
            </a:r>
          </a:p>
          <a:p>
            <a:pPr lvl="1"/>
            <a:r>
              <a:rPr lang="en-US" dirty="0"/>
              <a:t>forest fires</a:t>
            </a:r>
          </a:p>
          <a:p>
            <a:pPr lvl="1"/>
            <a:r>
              <a:rPr lang="en-US" dirty="0"/>
              <a:t>ocean salt</a:t>
            </a:r>
          </a:p>
          <a:p>
            <a:pPr lvl="1"/>
            <a:r>
              <a:rPr lang="en-US" dirty="0"/>
              <a:t>sulfate particles from phytoplankton in ocean</a:t>
            </a:r>
          </a:p>
          <a:p>
            <a:endParaRPr lang="en-US" dirty="0"/>
          </a:p>
          <a:p>
            <a:endParaRPr lang="en-US" dirty="0"/>
          </a:p>
        </p:txBody>
      </p:sp>
    </p:spTree>
    <p:extLst>
      <p:ext uri="{BB962C8B-B14F-4D97-AF65-F5344CB8AC3E}">
        <p14:creationId xmlns:p14="http://schemas.microsoft.com/office/powerpoint/2010/main" val="2602930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Looking at the aerosols in the air</a:t>
            </a:r>
            <a:endParaRPr lang="en-US" dirty="0"/>
          </a:p>
        </p:txBody>
      </p:sp>
      <p:sp>
        <p:nvSpPr>
          <p:cNvPr id="6" name="TextBox 5"/>
          <p:cNvSpPr txBox="1"/>
          <p:nvPr/>
        </p:nvSpPr>
        <p:spPr>
          <a:xfrm>
            <a:off x="1135556" y="3921555"/>
            <a:ext cx="9733588" cy="1938992"/>
          </a:xfrm>
          <a:prstGeom prst="rect">
            <a:avLst/>
          </a:prstGeom>
          <a:noFill/>
        </p:spPr>
        <p:txBody>
          <a:bodyPr wrap="square" rtlCol="0">
            <a:spAutoFit/>
          </a:bodyPr>
          <a:lstStyle/>
          <a:p>
            <a:r>
              <a:rPr lang="en-US" sz="2400"/>
              <a:t>Important for condensation nuclei to make clouds, but have an impact on sky visibility.</a:t>
            </a:r>
          </a:p>
          <a:p>
            <a:r>
              <a:rPr lang="en-US" sz="2400"/>
              <a:t>The amount of aerosols in the atmosphere affects our sky conditions. </a:t>
            </a:r>
          </a:p>
          <a:p>
            <a:r>
              <a:rPr lang="en-US" sz="2400"/>
              <a:t>We can’t normally see aerosols, but can see the impact by observing and categorizing the sky color. </a:t>
            </a:r>
            <a:endParaRPr lang="en-US" sz="2400" dirty="0"/>
          </a:p>
        </p:txBody>
      </p:sp>
      <p:pic>
        <p:nvPicPr>
          <p:cNvPr id="3076" name="Picture 4" descr="nationalpart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3815" y="1644864"/>
            <a:ext cx="2854864" cy="21268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00823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9860" y="1120463"/>
            <a:ext cx="9684912" cy="5170646"/>
          </a:xfrm>
          <a:prstGeom prst="rect">
            <a:avLst/>
          </a:prstGeom>
          <a:noFill/>
        </p:spPr>
        <p:txBody>
          <a:bodyPr wrap="square" rtlCol="0">
            <a:spAutoFit/>
          </a:bodyPr>
          <a:lstStyle/>
          <a:p>
            <a:r>
              <a:rPr lang="en-US" sz="2400" b="1" dirty="0" smtClean="0"/>
              <a:t>Learning the Colors of the Sky</a:t>
            </a:r>
          </a:p>
          <a:p>
            <a:endParaRPr lang="en-US" dirty="0" smtClean="0"/>
          </a:p>
          <a:p>
            <a:r>
              <a:rPr lang="en-US" sz="2400" dirty="0" smtClean="0"/>
              <a:t>You need five cups. </a:t>
            </a:r>
          </a:p>
          <a:p>
            <a:r>
              <a:rPr lang="en-US" sz="2400" dirty="0" smtClean="0"/>
              <a:t>Measure about 1.5 inches of water into each cup (find the volume and make it the same).</a:t>
            </a:r>
          </a:p>
          <a:p>
            <a:r>
              <a:rPr lang="en-US" sz="2400" dirty="0" smtClean="0"/>
              <a:t>You’ll be adding milk to four of the cups. </a:t>
            </a:r>
          </a:p>
          <a:p>
            <a:endParaRPr lang="en-US" sz="2400" dirty="0"/>
          </a:p>
          <a:p>
            <a:r>
              <a:rPr lang="en-US" sz="2400" dirty="0" smtClean="0"/>
              <a:t>Look at the chart to find out how much milk to put into each cup. </a:t>
            </a:r>
          </a:p>
          <a:p>
            <a:endParaRPr lang="en-US" sz="2400" dirty="0"/>
          </a:p>
          <a:p>
            <a:r>
              <a:rPr lang="en-US" sz="2400" dirty="0" smtClean="0"/>
              <a:t>Each cup sits on a blue circle. Make observations at each cup and look at the color of blue as you look straight down into the cup. This is the sky color, if you look from the side, you see the visibility.</a:t>
            </a:r>
          </a:p>
          <a:p>
            <a:endParaRPr lang="en-US" sz="2400" dirty="0"/>
          </a:p>
          <a:p>
            <a:r>
              <a:rPr lang="en-US" sz="2400" dirty="0" smtClean="0"/>
              <a:t>Record your observations! </a:t>
            </a:r>
            <a:endParaRPr lang="en-US" sz="2400" dirty="0"/>
          </a:p>
        </p:txBody>
      </p:sp>
    </p:spTree>
    <p:extLst>
      <p:ext uri="{BB962C8B-B14F-4D97-AF65-F5344CB8AC3E}">
        <p14:creationId xmlns:p14="http://schemas.microsoft.com/office/powerpoint/2010/main" val="2431345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50005" y="1600604"/>
            <a:ext cx="2833352" cy="3231654"/>
          </a:xfrm>
          <a:prstGeom prst="rect">
            <a:avLst/>
          </a:prstGeom>
          <a:noFill/>
        </p:spPr>
        <p:txBody>
          <a:bodyPr wrap="square" rtlCol="0">
            <a:spAutoFit/>
          </a:bodyPr>
          <a:lstStyle/>
          <a:p>
            <a:r>
              <a:rPr lang="en-US" sz="2400" b="1" dirty="0" smtClean="0"/>
              <a:t>Cloud Seeding</a:t>
            </a:r>
          </a:p>
          <a:p>
            <a:endParaRPr lang="en-US" sz="2000" dirty="0"/>
          </a:p>
          <a:p>
            <a:r>
              <a:rPr lang="en-US" sz="2000" dirty="0" smtClean="0"/>
              <a:t>In areas of drought, cloud seeding is sometimes used to bring about rain. </a:t>
            </a:r>
          </a:p>
          <a:p>
            <a:r>
              <a:rPr lang="en-US" sz="2000" dirty="0" smtClean="0"/>
              <a:t>Even dry areas have moisture in the air.</a:t>
            </a:r>
          </a:p>
          <a:p>
            <a:endParaRPr lang="en-US" sz="2000" dirty="0"/>
          </a:p>
          <a:p>
            <a:r>
              <a:rPr lang="en-US" sz="2000" dirty="0" smtClean="0"/>
              <a:t>How do you think it works?</a:t>
            </a:r>
          </a:p>
        </p:txBody>
      </p:sp>
      <p:pic>
        <p:nvPicPr>
          <p:cNvPr id="4100" name="Picture 4" descr="http://www.edwardsaquifer.net/images/cloud_seedin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9390" y="811369"/>
            <a:ext cx="7143750" cy="48101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5802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Cloud identification</a:t>
            </a:r>
            <a:endParaRPr lang="en-US" dirty="0"/>
          </a:p>
        </p:txBody>
      </p:sp>
      <p:sp>
        <p:nvSpPr>
          <p:cNvPr id="5" name="TextBox 4"/>
          <p:cNvSpPr txBox="1"/>
          <p:nvPr/>
        </p:nvSpPr>
        <p:spPr>
          <a:xfrm>
            <a:off x="1043189" y="1931831"/>
            <a:ext cx="8255357" cy="1846659"/>
          </a:xfrm>
          <a:prstGeom prst="rect">
            <a:avLst/>
          </a:prstGeom>
          <a:noFill/>
        </p:spPr>
        <p:txBody>
          <a:bodyPr wrap="square" rtlCol="0">
            <a:spAutoFit/>
          </a:bodyPr>
          <a:lstStyle/>
          <a:p>
            <a:r>
              <a:rPr lang="en-US" sz="2400" b="1" i="1" dirty="0" smtClean="0"/>
              <a:t>Sky Cloud</a:t>
            </a:r>
            <a:r>
              <a:rPr lang="en-US" dirty="0" smtClean="0"/>
              <a:t>, by Thomas Locker</a:t>
            </a:r>
          </a:p>
          <a:p>
            <a:endParaRPr lang="en-US" dirty="0"/>
          </a:p>
          <a:p>
            <a:endParaRPr lang="en-US" dirty="0" smtClean="0"/>
          </a:p>
          <a:p>
            <a:r>
              <a:rPr lang="en-US" b="1" dirty="0" smtClean="0"/>
              <a:t>Cloud sort</a:t>
            </a:r>
          </a:p>
          <a:p>
            <a:endParaRPr lang="en-US" dirty="0"/>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041333337"/>
              </p:ext>
            </p:extLst>
          </p:nvPr>
        </p:nvGraphicFramePr>
        <p:xfrm>
          <a:off x="1043189" y="3540139"/>
          <a:ext cx="8128000" cy="1854200"/>
        </p:xfrm>
        <a:graphic>
          <a:graphicData uri="http://schemas.openxmlformats.org/drawingml/2006/table">
            <a:tbl>
              <a:tblPr firstRow="1" bandRow="1">
                <a:tableStyleId>{5C22544A-7EE6-4342-B048-85BDC9FD1C3A}</a:tableStyleId>
              </a:tblPr>
              <a:tblGrid>
                <a:gridCol w="1918952"/>
                <a:gridCol w="6209048"/>
              </a:tblGrid>
              <a:tr h="370840">
                <a:tc>
                  <a:txBody>
                    <a:bodyPr/>
                    <a:lstStyle/>
                    <a:p>
                      <a:r>
                        <a:rPr lang="en-US" dirty="0" smtClean="0"/>
                        <a:t>Cloud Name</a:t>
                      </a:r>
                      <a:endParaRPr lang="en-US" dirty="0"/>
                    </a:p>
                  </a:txBody>
                  <a:tcPr/>
                </a:tc>
                <a:tc>
                  <a:txBody>
                    <a:bodyPr/>
                    <a:lstStyle/>
                    <a:p>
                      <a:r>
                        <a:rPr lang="en-US" dirty="0" smtClean="0"/>
                        <a:t>Characteristics of the Clouds</a:t>
                      </a:r>
                      <a:endParaRPr lang="en-US" dirty="0"/>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0287437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Identifying Characteristics</a:t>
            </a:r>
            <a:endParaRPr lang="en-US" dirty="0"/>
          </a:p>
        </p:txBody>
      </p:sp>
      <p:sp>
        <p:nvSpPr>
          <p:cNvPr id="4" name="TextBox 3"/>
          <p:cNvSpPr txBox="1"/>
          <p:nvPr/>
        </p:nvSpPr>
        <p:spPr>
          <a:xfrm>
            <a:off x="913776" y="1661375"/>
            <a:ext cx="4237774" cy="4339650"/>
          </a:xfrm>
          <a:prstGeom prst="rect">
            <a:avLst/>
          </a:prstGeom>
          <a:noFill/>
        </p:spPr>
        <p:txBody>
          <a:bodyPr wrap="square" rtlCol="0">
            <a:spAutoFit/>
          </a:bodyPr>
          <a:lstStyle/>
          <a:p>
            <a:r>
              <a:rPr lang="en-US" sz="2400" b="1" dirty="0" smtClean="0"/>
              <a:t>Height</a:t>
            </a:r>
            <a:endParaRPr lang="en-US" sz="2400" dirty="0"/>
          </a:p>
          <a:p>
            <a:r>
              <a:rPr lang="en-US" sz="2400" dirty="0" smtClean="0"/>
              <a:t>	Low level</a:t>
            </a:r>
          </a:p>
          <a:p>
            <a:r>
              <a:rPr lang="en-US" sz="2400" dirty="0"/>
              <a:t>	</a:t>
            </a:r>
            <a:r>
              <a:rPr lang="en-US" sz="2400" dirty="0" smtClean="0"/>
              <a:t>Mid level: alto</a:t>
            </a:r>
          </a:p>
          <a:p>
            <a:r>
              <a:rPr lang="en-US" sz="2400" dirty="0"/>
              <a:t>	</a:t>
            </a:r>
            <a:r>
              <a:rPr lang="en-US" sz="2400" dirty="0" smtClean="0"/>
              <a:t>High level: </a:t>
            </a:r>
            <a:r>
              <a:rPr lang="en-US" sz="2400" dirty="0" err="1" smtClean="0"/>
              <a:t>cirro</a:t>
            </a:r>
            <a:endParaRPr lang="en-US" sz="2400" dirty="0" smtClean="0"/>
          </a:p>
          <a:p>
            <a:r>
              <a:rPr lang="en-US" sz="2400" b="1" dirty="0" smtClean="0"/>
              <a:t>Shape</a:t>
            </a:r>
            <a:r>
              <a:rPr lang="en-US" sz="2400" dirty="0" smtClean="0"/>
              <a:t> </a:t>
            </a:r>
          </a:p>
          <a:p>
            <a:r>
              <a:rPr lang="en-US" sz="2400" dirty="0"/>
              <a:t>	P</a:t>
            </a:r>
            <a:r>
              <a:rPr lang="en-US" sz="2400" dirty="0" smtClean="0"/>
              <a:t>uffy: cumulous</a:t>
            </a:r>
          </a:p>
          <a:p>
            <a:r>
              <a:rPr lang="en-US" sz="2400" dirty="0"/>
              <a:t>	</a:t>
            </a:r>
            <a:r>
              <a:rPr lang="en-US" sz="2400" dirty="0" smtClean="0"/>
              <a:t>Sheet or layers: stratus</a:t>
            </a:r>
          </a:p>
          <a:p>
            <a:r>
              <a:rPr lang="en-US" sz="2400" dirty="0" smtClean="0"/>
              <a:t>	</a:t>
            </a:r>
            <a:r>
              <a:rPr lang="en-US" sz="2400" dirty="0" err="1" smtClean="0"/>
              <a:t>Whispy</a:t>
            </a:r>
            <a:r>
              <a:rPr lang="en-US" sz="2400" dirty="0" smtClean="0"/>
              <a:t>, mane like: cirrus</a:t>
            </a:r>
            <a:endParaRPr lang="en-US" sz="2400" dirty="0"/>
          </a:p>
          <a:p>
            <a:r>
              <a:rPr lang="en-US" sz="2400" b="1" dirty="0" smtClean="0"/>
              <a:t>Rain</a:t>
            </a:r>
          </a:p>
          <a:p>
            <a:r>
              <a:rPr lang="en-US" sz="2400" dirty="0" smtClean="0"/>
              <a:t>	Nimbus</a:t>
            </a:r>
          </a:p>
          <a:p>
            <a:endParaRPr lang="en-US" dirty="0"/>
          </a:p>
          <a:p>
            <a:endParaRPr lang="en-US" dirty="0"/>
          </a:p>
        </p:txBody>
      </p:sp>
      <p:pic>
        <p:nvPicPr>
          <p:cNvPr id="6148" name="Picture 4" descr="http://eo.ucar.edu/webweather/images/cloudchar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4316" y="1661375"/>
            <a:ext cx="5455836" cy="38104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54315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2720523010"/>
              </p:ext>
            </p:extLst>
          </p:nvPr>
        </p:nvGraphicFramePr>
        <p:xfrm>
          <a:off x="824248" y="90150"/>
          <a:ext cx="10032644" cy="6658379"/>
        </p:xfrm>
        <a:graphic>
          <a:graphicData uri="http://schemas.openxmlformats.org/drawingml/2006/table">
            <a:tbl>
              <a:tblPr firstRow="1" bandRow="1">
                <a:tableStyleId>{5C22544A-7EE6-4342-B048-85BDC9FD1C3A}</a:tableStyleId>
              </a:tblPr>
              <a:tblGrid>
                <a:gridCol w="2508161"/>
                <a:gridCol w="2508161"/>
                <a:gridCol w="2508161"/>
                <a:gridCol w="2508161"/>
              </a:tblGrid>
              <a:tr h="512183">
                <a:tc>
                  <a:txBody>
                    <a:bodyPr/>
                    <a:lstStyle/>
                    <a:p>
                      <a:r>
                        <a:rPr lang="en-US" dirty="0" smtClean="0"/>
                        <a:t>Cloud Name</a:t>
                      </a:r>
                      <a:endParaRPr lang="en-US" dirty="0"/>
                    </a:p>
                  </a:txBody>
                  <a:tcPr/>
                </a:tc>
                <a:tc>
                  <a:txBody>
                    <a:bodyPr/>
                    <a:lstStyle/>
                    <a:p>
                      <a:r>
                        <a:rPr lang="en-US" dirty="0" smtClean="0"/>
                        <a:t>Level</a:t>
                      </a:r>
                      <a:endParaRPr lang="en-US" dirty="0"/>
                    </a:p>
                  </a:txBody>
                  <a:tcPr/>
                </a:tc>
                <a:tc>
                  <a:txBody>
                    <a:bodyPr/>
                    <a:lstStyle/>
                    <a:p>
                      <a:r>
                        <a:rPr lang="en-US" dirty="0" smtClean="0"/>
                        <a:t>Drawing</a:t>
                      </a:r>
                      <a:endParaRPr lang="en-US" dirty="0"/>
                    </a:p>
                  </a:txBody>
                  <a:tcPr/>
                </a:tc>
                <a:tc>
                  <a:txBody>
                    <a:bodyPr/>
                    <a:lstStyle/>
                    <a:p>
                      <a:r>
                        <a:rPr lang="en-US" dirty="0" smtClean="0"/>
                        <a:t>Weather Associated</a:t>
                      </a:r>
                      <a:endParaRPr lang="en-US" dirty="0"/>
                    </a:p>
                  </a:txBody>
                  <a:tcPr/>
                </a:tc>
              </a:tr>
              <a:tr h="51218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1218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1218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1218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1218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1218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1218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1218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1218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1218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1218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1218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0107194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259124207"/>
              </p:ext>
            </p:extLst>
          </p:nvPr>
        </p:nvGraphicFramePr>
        <p:xfrm>
          <a:off x="2653047" y="425005"/>
          <a:ext cx="6555346" cy="5177029"/>
        </p:xfrm>
        <a:graphic>
          <a:graphicData uri="http://schemas.openxmlformats.org/drawingml/2006/table">
            <a:tbl>
              <a:tblPr/>
              <a:tblGrid>
                <a:gridCol w="3277673"/>
                <a:gridCol w="3277673"/>
              </a:tblGrid>
              <a:tr h="362062">
                <a:tc>
                  <a:txBody>
                    <a:bodyPr/>
                    <a:lstStyle/>
                    <a:p>
                      <a:pPr algn="ctr" fontAlgn="b"/>
                      <a:r>
                        <a:rPr lang="en-US" sz="1800" b="1" dirty="0">
                          <a:effectLst/>
                          <a:latin typeface="Arial" panose="020B0604020202020204" pitchFamily="34" charset="0"/>
                          <a:cs typeface="Arial" panose="020B0604020202020204" pitchFamily="34" charset="0"/>
                        </a:rPr>
                        <a:t>CLOUD TYPE  ▲</a:t>
                      </a:r>
                    </a:p>
                  </a:txBody>
                  <a:tcPr marL="34941" marR="34941" marT="17471" marB="1747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EFEF"/>
                    </a:solidFill>
                  </a:tcPr>
                </a:tc>
                <a:tc>
                  <a:txBody>
                    <a:bodyPr/>
                    <a:lstStyle/>
                    <a:p>
                      <a:pPr algn="ctr" fontAlgn="b"/>
                      <a:r>
                        <a:rPr lang="en-US" sz="1800" b="1">
                          <a:effectLst/>
                          <a:latin typeface="Arial" panose="020B0604020202020204" pitchFamily="34" charset="0"/>
                          <a:cs typeface="Arial" panose="020B0604020202020204" pitchFamily="34" charset="0"/>
                        </a:rPr>
                        <a:t>ASSOCIATED WEATHER   </a:t>
                      </a:r>
                    </a:p>
                  </a:txBody>
                  <a:tcPr marL="34941" marR="34941" marT="17471" marB="17471" anchor="b">
                    <a:lnL w="12700"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FEFEF"/>
                    </a:solidFill>
                  </a:tcPr>
                </a:tc>
              </a:tr>
              <a:tr h="673173">
                <a:tc>
                  <a:txBody>
                    <a:bodyPr/>
                    <a:lstStyle/>
                    <a:p>
                      <a:pPr fontAlgn="t"/>
                      <a:r>
                        <a:rPr lang="en-US" sz="1800" b="0" dirty="0">
                          <a:effectLst/>
                          <a:latin typeface="Arial" panose="020B0604020202020204" pitchFamily="34" charset="0"/>
                          <a:cs typeface="Arial" panose="020B0604020202020204" pitchFamily="34" charset="0"/>
                        </a:rPr>
                        <a:t>Stratus</a:t>
                      </a:r>
                    </a:p>
                  </a:txBody>
                  <a:tcPr marL="34941" marR="34941" marT="17471" marB="1747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fontAlgn="t"/>
                      <a:r>
                        <a:rPr lang="en-US" sz="1800" b="0" dirty="0">
                          <a:effectLst/>
                          <a:latin typeface="Arial" panose="020B0604020202020204" pitchFamily="34" charset="0"/>
                          <a:cs typeface="Arial" panose="020B0604020202020204" pitchFamily="34" charset="0"/>
                        </a:rPr>
                        <a:t>May drizzle-may be </a:t>
                      </a:r>
                      <a:r>
                        <a:rPr lang="en-US" sz="1800" b="0" dirty="0" smtClean="0">
                          <a:effectLst/>
                          <a:latin typeface="Arial" panose="020B0604020202020204" pitchFamily="34" charset="0"/>
                          <a:cs typeface="Arial" panose="020B0604020202020204" pitchFamily="34" charset="0"/>
                        </a:rPr>
                        <a:t>associated </a:t>
                      </a:r>
                      <a:r>
                        <a:rPr lang="en-US" sz="1800" b="0" dirty="0">
                          <a:effectLst/>
                          <a:latin typeface="Arial" panose="020B0604020202020204" pitchFamily="34" charset="0"/>
                          <a:cs typeface="Arial" panose="020B0604020202020204" pitchFamily="34" charset="0"/>
                        </a:rPr>
                        <a:t>with low </a:t>
                      </a:r>
                      <a:r>
                        <a:rPr lang="en-US" sz="1800" b="0" dirty="0" smtClean="0">
                          <a:effectLst/>
                          <a:latin typeface="Arial" panose="020B0604020202020204" pitchFamily="34" charset="0"/>
                          <a:cs typeface="Arial" panose="020B0604020202020204" pitchFamily="34" charset="0"/>
                        </a:rPr>
                        <a:t>visibility.</a:t>
                      </a:r>
                      <a:endParaRPr lang="en-US" sz="1800" b="0" dirty="0">
                        <a:effectLst/>
                        <a:latin typeface="Arial" panose="020B0604020202020204" pitchFamily="34" charset="0"/>
                        <a:cs typeface="Arial" panose="020B0604020202020204" pitchFamily="34" charset="0"/>
                      </a:endParaRPr>
                    </a:p>
                  </a:txBody>
                  <a:tcPr marL="34941" marR="34941" marT="17471" marB="17471">
                    <a:lnL w="12700" cap="flat" cmpd="sng" algn="ctr">
                      <a:solidFill>
                        <a:srgbClr val="CCCCCC"/>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673173">
                <a:tc>
                  <a:txBody>
                    <a:bodyPr/>
                    <a:lstStyle/>
                    <a:p>
                      <a:pPr fontAlgn="t"/>
                      <a:r>
                        <a:rPr lang="en-US" sz="1800" b="0">
                          <a:effectLst/>
                          <a:latin typeface="Arial" panose="020B0604020202020204" pitchFamily="34" charset="0"/>
                          <a:cs typeface="Arial" panose="020B0604020202020204" pitchFamily="34" charset="0"/>
                        </a:rPr>
                        <a:t>Stratocumulus</a:t>
                      </a:r>
                    </a:p>
                  </a:txBody>
                  <a:tcPr marL="34941" marR="34941" marT="17471" marB="1747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fontAlgn="t"/>
                      <a:r>
                        <a:rPr lang="en-US" sz="1800" b="0" dirty="0">
                          <a:effectLst/>
                          <a:latin typeface="Arial" panose="020B0604020202020204" pitchFamily="34" charset="0"/>
                          <a:cs typeface="Arial" panose="020B0604020202020204" pitchFamily="34" charset="0"/>
                        </a:rPr>
                        <a:t>May drizzle-may be </a:t>
                      </a:r>
                      <a:r>
                        <a:rPr lang="en-US" sz="1800" b="0" dirty="0" smtClean="0">
                          <a:effectLst/>
                          <a:latin typeface="Arial" panose="020B0604020202020204" pitchFamily="34" charset="0"/>
                          <a:cs typeface="Arial" panose="020B0604020202020204" pitchFamily="34" charset="0"/>
                        </a:rPr>
                        <a:t>associated </a:t>
                      </a:r>
                      <a:r>
                        <a:rPr lang="en-US" sz="1800" b="0" dirty="0">
                          <a:effectLst/>
                          <a:latin typeface="Arial" panose="020B0604020202020204" pitchFamily="34" charset="0"/>
                          <a:cs typeface="Arial" panose="020B0604020202020204" pitchFamily="34" charset="0"/>
                        </a:rPr>
                        <a:t>with low </a:t>
                      </a:r>
                      <a:r>
                        <a:rPr lang="en-US" sz="1800" b="0" dirty="0" smtClean="0">
                          <a:effectLst/>
                          <a:latin typeface="Arial" panose="020B0604020202020204" pitchFamily="34" charset="0"/>
                          <a:cs typeface="Arial" panose="020B0604020202020204" pitchFamily="34" charset="0"/>
                        </a:rPr>
                        <a:t>visibility.</a:t>
                      </a:r>
                      <a:endParaRPr lang="en-US" sz="1800" b="0" dirty="0">
                        <a:effectLst/>
                        <a:latin typeface="Arial" panose="020B0604020202020204" pitchFamily="34" charset="0"/>
                        <a:cs typeface="Arial" panose="020B0604020202020204" pitchFamily="34" charset="0"/>
                      </a:endParaRPr>
                    </a:p>
                  </a:txBody>
                  <a:tcPr marL="34941" marR="34941" marT="17471" marB="17471">
                    <a:lnL w="12700" cap="flat" cmpd="sng" algn="ctr">
                      <a:solidFill>
                        <a:srgbClr val="CCCCCC"/>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517618">
                <a:tc>
                  <a:txBody>
                    <a:bodyPr/>
                    <a:lstStyle/>
                    <a:p>
                      <a:pPr fontAlgn="t"/>
                      <a:r>
                        <a:rPr lang="en-US" sz="1800" b="0">
                          <a:effectLst/>
                          <a:latin typeface="Arial" panose="020B0604020202020204" pitchFamily="34" charset="0"/>
                          <a:cs typeface="Arial" panose="020B0604020202020204" pitchFamily="34" charset="0"/>
                        </a:rPr>
                        <a:t>Nimbostratus </a:t>
                      </a:r>
                    </a:p>
                  </a:txBody>
                  <a:tcPr marL="34941" marR="34941" marT="17471" marB="1747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fontAlgn="t"/>
                      <a:r>
                        <a:rPr lang="en-US" sz="1800" b="0" dirty="0">
                          <a:effectLst/>
                          <a:latin typeface="Arial" panose="020B0604020202020204" pitchFamily="34" charset="0"/>
                          <a:cs typeface="Arial" panose="020B0604020202020204" pitchFamily="34" charset="0"/>
                        </a:rPr>
                        <a:t>Heavy continuous rain or snow. </a:t>
                      </a:r>
                    </a:p>
                  </a:txBody>
                  <a:tcPr marL="34941" marR="34941" marT="17471" marB="17471">
                    <a:lnL w="12700" cap="flat" cmpd="sng" algn="ctr">
                      <a:solidFill>
                        <a:srgbClr val="CCCCCC"/>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673173">
                <a:tc>
                  <a:txBody>
                    <a:bodyPr/>
                    <a:lstStyle/>
                    <a:p>
                      <a:pPr fontAlgn="t"/>
                      <a:r>
                        <a:rPr lang="en-US" sz="1800" b="0">
                          <a:effectLst/>
                          <a:latin typeface="Arial" panose="020B0604020202020204" pitchFamily="34" charset="0"/>
                          <a:cs typeface="Arial" panose="020B0604020202020204" pitchFamily="34" charset="0"/>
                        </a:rPr>
                        <a:t>Cumulusnimbus</a:t>
                      </a:r>
                    </a:p>
                  </a:txBody>
                  <a:tcPr marL="34941" marR="34941" marT="17471" marB="1747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fontAlgn="t"/>
                      <a:r>
                        <a:rPr lang="en-US" sz="1800" b="0" dirty="0">
                          <a:effectLst/>
                          <a:latin typeface="Arial" panose="020B0604020202020204" pitchFamily="34" charset="0"/>
                          <a:cs typeface="Arial" panose="020B0604020202020204" pitchFamily="34" charset="0"/>
                        </a:rPr>
                        <a:t>Thunderstorms, lightening, showers of rain, snow or hail.</a:t>
                      </a:r>
                    </a:p>
                  </a:txBody>
                  <a:tcPr marL="34941" marR="34941" marT="17471" marB="17471">
                    <a:lnL w="12700" cap="flat" cmpd="sng" algn="ctr">
                      <a:solidFill>
                        <a:srgbClr val="CCCCCC"/>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295396">
                <a:tc>
                  <a:txBody>
                    <a:bodyPr/>
                    <a:lstStyle/>
                    <a:p>
                      <a:pPr fontAlgn="t"/>
                      <a:r>
                        <a:rPr lang="en-US" sz="1800" b="0" dirty="0">
                          <a:effectLst/>
                          <a:latin typeface="Arial" panose="020B0604020202020204" pitchFamily="34" charset="0"/>
                          <a:cs typeface="Arial" panose="020B0604020202020204" pitchFamily="34" charset="0"/>
                        </a:rPr>
                        <a:t>Cumulus</a:t>
                      </a:r>
                    </a:p>
                  </a:txBody>
                  <a:tcPr marL="34941" marR="34941" marT="17471" marB="1747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fontAlgn="t"/>
                      <a:r>
                        <a:rPr lang="en-US" sz="1800" b="0" dirty="0">
                          <a:effectLst/>
                          <a:latin typeface="Arial" panose="020B0604020202020204" pitchFamily="34" charset="0"/>
                          <a:cs typeface="Arial" panose="020B0604020202020204" pitchFamily="34" charset="0"/>
                        </a:rPr>
                        <a:t>Usually none, unless large formations that have been </a:t>
                      </a:r>
                      <a:r>
                        <a:rPr lang="en-US" sz="1800" b="0" dirty="0" smtClean="0">
                          <a:effectLst/>
                          <a:latin typeface="Arial" panose="020B0604020202020204" pitchFamily="34" charset="0"/>
                          <a:cs typeface="Arial" panose="020B0604020202020204" pitchFamily="34" charset="0"/>
                        </a:rPr>
                        <a:t>associated </a:t>
                      </a:r>
                      <a:r>
                        <a:rPr lang="en-US" sz="1800" b="0" dirty="0">
                          <a:effectLst/>
                          <a:latin typeface="Arial" panose="020B0604020202020204" pitchFamily="34" charset="0"/>
                          <a:cs typeface="Arial" panose="020B0604020202020204" pitchFamily="34" charset="0"/>
                        </a:rPr>
                        <a:t>with showers of rain and snow begin to react.</a:t>
                      </a:r>
                    </a:p>
                  </a:txBody>
                  <a:tcPr marL="34941" marR="34941" marT="17471" marB="17471">
                    <a:lnL w="12700" cap="flat" cmpd="sng" algn="ctr">
                      <a:solidFill>
                        <a:srgbClr val="CCCCCC"/>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06507">
                <a:tc>
                  <a:txBody>
                    <a:bodyPr/>
                    <a:lstStyle/>
                    <a:p>
                      <a:pPr fontAlgn="t"/>
                      <a:r>
                        <a:rPr lang="en-US" sz="1800" b="0">
                          <a:effectLst/>
                          <a:latin typeface="Arial" panose="020B0604020202020204" pitchFamily="34" charset="0"/>
                          <a:cs typeface="Arial" panose="020B0604020202020204" pitchFamily="34" charset="0"/>
                        </a:rPr>
                        <a:t>Cirrus</a:t>
                      </a:r>
                    </a:p>
                  </a:txBody>
                  <a:tcPr marL="34941" marR="34941" marT="17471" marB="1747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fontAlgn="t"/>
                      <a:r>
                        <a:rPr lang="en-US" sz="1800" b="0" dirty="0">
                          <a:effectLst/>
                          <a:latin typeface="Arial" panose="020B0604020202020204" pitchFamily="34" charset="0"/>
                          <a:cs typeface="Arial" panose="020B0604020202020204" pitchFamily="34" charset="0"/>
                        </a:rPr>
                        <a:t>None </a:t>
                      </a:r>
                    </a:p>
                  </a:txBody>
                  <a:tcPr marL="34941" marR="34941" marT="17471" marB="17471">
                    <a:lnL w="12700" cap="flat" cmpd="sng" algn="ctr">
                      <a:solidFill>
                        <a:srgbClr val="CCCCCC"/>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673173">
                <a:tc>
                  <a:txBody>
                    <a:bodyPr/>
                    <a:lstStyle/>
                    <a:p>
                      <a:pPr fontAlgn="t"/>
                      <a:r>
                        <a:rPr lang="en-US" sz="1800" b="0">
                          <a:effectLst/>
                          <a:latin typeface="Arial" panose="020B0604020202020204" pitchFamily="34" charset="0"/>
                          <a:cs typeface="Arial" panose="020B0604020202020204" pitchFamily="34" charset="0"/>
                        </a:rPr>
                        <a:t>Altostratus </a:t>
                      </a:r>
                    </a:p>
                  </a:txBody>
                  <a:tcPr marL="34941" marR="34941" marT="17471" marB="1747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fontAlgn="t"/>
                      <a:r>
                        <a:rPr lang="en-US" sz="1800" b="0" dirty="0">
                          <a:effectLst/>
                          <a:latin typeface="Arial" panose="020B0604020202020204" pitchFamily="34" charset="0"/>
                          <a:cs typeface="Arial" panose="020B0604020202020204" pitchFamily="34" charset="0"/>
                        </a:rPr>
                        <a:t>Light rain that may or may not reach the ground. </a:t>
                      </a:r>
                    </a:p>
                  </a:txBody>
                  <a:tcPr marL="34941" marR="34941" marT="17471" marB="17471">
                    <a:lnL w="12700" cap="flat" cmpd="sng" algn="ctr">
                      <a:solidFill>
                        <a:srgbClr val="CCCCCC"/>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134298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Cloud game</a:t>
            </a:r>
            <a:br>
              <a:rPr lang="en-US" dirty="0" smtClean="0"/>
            </a:br>
            <a:endParaRPr lang="en-US" dirty="0"/>
          </a:p>
        </p:txBody>
      </p:sp>
      <p:sp>
        <p:nvSpPr>
          <p:cNvPr id="3" name="Content Placeholder 2"/>
          <p:cNvSpPr>
            <a:spLocks noGrp="1"/>
          </p:cNvSpPr>
          <p:nvPr>
            <p:ph sz="quarter" idx="13"/>
          </p:nvPr>
        </p:nvSpPr>
        <p:spPr/>
        <p:txBody>
          <a:bodyPr/>
          <a:lstStyle/>
          <a:p>
            <a:r>
              <a:rPr lang="en-US" dirty="0" err="1" smtClean="0"/>
              <a:t>Coodie</a:t>
            </a:r>
            <a:r>
              <a:rPr lang="en-US" dirty="0" smtClean="0"/>
              <a:t> catchers</a:t>
            </a:r>
          </a:p>
          <a:p>
            <a:endParaRPr lang="en-US" dirty="0"/>
          </a:p>
          <a:p>
            <a:r>
              <a:rPr lang="en-US" dirty="0" smtClean="0"/>
              <a:t>Cloud Clues</a:t>
            </a:r>
            <a:endParaRPr lang="en-US" dirty="0"/>
          </a:p>
        </p:txBody>
      </p:sp>
    </p:spTree>
    <p:extLst>
      <p:ext uri="{BB962C8B-B14F-4D97-AF65-F5344CB8AC3E}">
        <p14:creationId xmlns:p14="http://schemas.microsoft.com/office/powerpoint/2010/main" val="919293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30310" y="1030310"/>
            <a:ext cx="10247290" cy="4760889"/>
          </a:xfrm>
        </p:spPr>
        <p:txBody>
          <a:bodyPr>
            <a:normAutofit/>
          </a:bodyPr>
          <a:lstStyle/>
          <a:p>
            <a:pPr marL="0" indent="0">
              <a:buNone/>
            </a:pPr>
            <a:r>
              <a:rPr lang="en-US" dirty="0" smtClean="0"/>
              <a:t>Ideas for student cloud projects:</a:t>
            </a:r>
          </a:p>
          <a:p>
            <a:pPr marL="0" indent="0">
              <a:buNone/>
            </a:pPr>
            <a:endParaRPr lang="en-US" dirty="0"/>
          </a:p>
          <a:p>
            <a:pPr marL="0" indent="0">
              <a:buNone/>
            </a:pPr>
            <a:r>
              <a:rPr lang="en-US" dirty="0">
                <a:hlinkClick r:id="rId2"/>
              </a:rPr>
              <a:t>http://</a:t>
            </a:r>
            <a:r>
              <a:rPr lang="en-US" dirty="0" smtClean="0">
                <a:hlinkClick r:id="rId2"/>
              </a:rPr>
              <a:t>scool.larc.nasa.gov/cgi-bin/view_lessonplan.cgi?id=7</a:t>
            </a:r>
            <a:endParaRPr lang="en-US" dirty="0" smtClean="0"/>
          </a:p>
          <a:p>
            <a:pPr marL="0" indent="0">
              <a:buNone/>
            </a:pPr>
            <a:r>
              <a:rPr lang="en-US" dirty="0" err="1" smtClean="0">
                <a:hlinkClick r:id="rId3"/>
              </a:rPr>
              <a:t>Animoto</a:t>
            </a:r>
            <a:r>
              <a:rPr lang="en-US" dirty="0" smtClean="0">
                <a:hlinkClick r:id="rId3"/>
              </a:rPr>
              <a:t> Projects</a:t>
            </a:r>
            <a:endParaRPr lang="en-US" dirty="0" smtClean="0"/>
          </a:p>
          <a:p>
            <a:pPr marL="0" indent="0">
              <a:buNone/>
            </a:pPr>
            <a:r>
              <a:rPr lang="en-US" dirty="0" smtClean="0"/>
              <a:t>Cloud Journals</a:t>
            </a:r>
          </a:p>
          <a:p>
            <a:pPr marL="0" indent="0">
              <a:buNone/>
            </a:pPr>
            <a:endParaRPr lang="en-US" dirty="0"/>
          </a:p>
        </p:txBody>
      </p:sp>
    </p:spTree>
    <p:extLst>
      <p:ext uri="{BB962C8B-B14F-4D97-AF65-F5344CB8AC3E}">
        <p14:creationId xmlns:p14="http://schemas.microsoft.com/office/powerpoint/2010/main" val="235419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in….</a:t>
            </a:r>
            <a:endParaRPr lang="en-US" dirty="0"/>
          </a:p>
        </p:txBody>
      </p:sp>
      <p:sp>
        <p:nvSpPr>
          <p:cNvPr id="3" name="Content Placeholder 2"/>
          <p:cNvSpPr>
            <a:spLocks noGrp="1"/>
          </p:cNvSpPr>
          <p:nvPr>
            <p:ph sz="quarter" idx="13"/>
          </p:nvPr>
        </p:nvSpPr>
        <p:spPr/>
        <p:txBody>
          <a:bodyPr/>
          <a:lstStyle/>
          <a:p>
            <a:r>
              <a:rPr lang="en-US" dirty="0" smtClean="0"/>
              <a:t>Foss questions?</a:t>
            </a:r>
          </a:p>
          <a:p>
            <a:r>
              <a:rPr lang="en-US" dirty="0" smtClean="0"/>
              <a:t>Moodle</a:t>
            </a:r>
          </a:p>
          <a:p>
            <a:r>
              <a:rPr lang="en-US" dirty="0" err="1" smtClean="0"/>
              <a:t>Memta</a:t>
            </a:r>
            <a:r>
              <a:rPr lang="en-US" dirty="0"/>
              <a:t> - </a:t>
            </a:r>
            <a:r>
              <a:rPr lang="en-US" dirty="0">
                <a:hlinkClick r:id="rId2"/>
              </a:rPr>
              <a:t>http://www.sendmyteacher.com</a:t>
            </a:r>
            <a:r>
              <a:rPr lang="en-US" dirty="0" smtClean="0">
                <a:hlinkClick r:id="rId2"/>
              </a:rPr>
              <a:t>/</a:t>
            </a:r>
            <a:r>
              <a:rPr lang="en-US" dirty="0" smtClean="0"/>
              <a:t> due October 31</a:t>
            </a:r>
          </a:p>
          <a:p>
            <a:r>
              <a:rPr lang="en-US" dirty="0" err="1" smtClean="0"/>
              <a:t>Ncsta</a:t>
            </a:r>
            <a:r>
              <a:rPr lang="en-US" dirty="0" smtClean="0"/>
              <a:t> – November 6 – 7, </a:t>
            </a:r>
            <a:r>
              <a:rPr lang="en-US" dirty="0" err="1" smtClean="0"/>
              <a:t>Winston-salem</a:t>
            </a:r>
            <a:r>
              <a:rPr lang="en-US" dirty="0" smtClean="0"/>
              <a:t> conference center</a:t>
            </a:r>
          </a:p>
          <a:p>
            <a:r>
              <a:rPr lang="en-US" dirty="0" smtClean="0"/>
              <a:t>Other news? </a:t>
            </a:r>
            <a:endParaRPr lang="en-US" dirty="0"/>
          </a:p>
        </p:txBody>
      </p:sp>
    </p:spTree>
    <p:extLst>
      <p:ext uri="{BB962C8B-B14F-4D97-AF65-F5344CB8AC3E}">
        <p14:creationId xmlns:p14="http://schemas.microsoft.com/office/powerpoint/2010/main" val="1282755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S’cool</a:t>
            </a:r>
            <a:r>
              <a:rPr lang="en-US" dirty="0" smtClean="0"/>
              <a:t> Data collection</a:t>
            </a:r>
            <a:endParaRPr lang="en-US" dirty="0"/>
          </a:p>
        </p:txBody>
      </p:sp>
      <p:sp>
        <p:nvSpPr>
          <p:cNvPr id="3" name="Content Placeholder 2"/>
          <p:cNvSpPr>
            <a:spLocks noGrp="1"/>
          </p:cNvSpPr>
          <p:nvPr>
            <p:ph sz="quarter" idx="13"/>
          </p:nvPr>
        </p:nvSpPr>
        <p:spPr/>
        <p:txBody>
          <a:bodyPr/>
          <a:lstStyle/>
          <a:p>
            <a:endParaRPr lang="en-US" dirty="0"/>
          </a:p>
        </p:txBody>
      </p:sp>
    </p:spTree>
    <p:extLst>
      <p:ext uri="{BB962C8B-B14F-4D97-AF65-F5344CB8AC3E}">
        <p14:creationId xmlns:p14="http://schemas.microsoft.com/office/powerpoint/2010/main" val="33960300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Jet stream</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42885073"/>
              </p:ext>
            </p:extLst>
          </p:nvPr>
        </p:nvGraphicFramePr>
        <p:xfrm>
          <a:off x="1418385" y="1755076"/>
          <a:ext cx="8127999" cy="3296122"/>
        </p:xfrm>
        <a:graphic>
          <a:graphicData uri="http://schemas.openxmlformats.org/drawingml/2006/table">
            <a:tbl>
              <a:tblPr firstRow="1" bandRow="1">
                <a:tableStyleId>{5C22544A-7EE6-4342-B048-85BDC9FD1C3A}</a:tableStyleId>
              </a:tblPr>
              <a:tblGrid>
                <a:gridCol w="2709333"/>
                <a:gridCol w="2709333"/>
                <a:gridCol w="2709333"/>
              </a:tblGrid>
              <a:tr h="642102">
                <a:tc>
                  <a:txBody>
                    <a:bodyPr/>
                    <a:lstStyle/>
                    <a:p>
                      <a:pPr algn="ctr"/>
                      <a:r>
                        <a:rPr lang="en-US" dirty="0" smtClean="0"/>
                        <a:t>Know</a:t>
                      </a:r>
                      <a:endParaRPr lang="en-US" dirty="0"/>
                    </a:p>
                  </a:txBody>
                  <a:tcPr/>
                </a:tc>
                <a:tc>
                  <a:txBody>
                    <a:bodyPr/>
                    <a:lstStyle/>
                    <a:p>
                      <a:pPr algn="ctr"/>
                      <a:r>
                        <a:rPr lang="en-US" dirty="0" smtClean="0"/>
                        <a:t>Learn</a:t>
                      </a:r>
                      <a:endParaRPr lang="en-US" dirty="0"/>
                    </a:p>
                  </a:txBody>
                  <a:tcPr/>
                </a:tc>
                <a:tc>
                  <a:txBody>
                    <a:bodyPr/>
                    <a:lstStyle/>
                    <a:p>
                      <a:pPr algn="ctr"/>
                      <a:r>
                        <a:rPr lang="en-US" dirty="0" smtClean="0"/>
                        <a:t>Wonder</a:t>
                      </a:r>
                      <a:endParaRPr lang="en-US" dirty="0"/>
                    </a:p>
                  </a:txBody>
                  <a:tcPr/>
                </a:tc>
              </a:tr>
              <a:tr h="265402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1547999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Air masses</a:t>
            </a:r>
            <a:endParaRPr lang="en-US" dirty="0"/>
          </a:p>
        </p:txBody>
      </p:sp>
      <p:sp>
        <p:nvSpPr>
          <p:cNvPr id="4" name="TextBox 3"/>
          <p:cNvSpPr txBox="1"/>
          <p:nvPr/>
        </p:nvSpPr>
        <p:spPr>
          <a:xfrm>
            <a:off x="1041716" y="1969111"/>
            <a:ext cx="9689385" cy="1569660"/>
          </a:xfrm>
          <a:prstGeom prst="rect">
            <a:avLst/>
          </a:prstGeom>
          <a:noFill/>
        </p:spPr>
        <p:txBody>
          <a:bodyPr wrap="square" rtlCol="0">
            <a:spAutoFit/>
          </a:bodyPr>
          <a:lstStyle/>
          <a:p>
            <a:r>
              <a:rPr lang="en-US" sz="2400" dirty="0" smtClean="0"/>
              <a:t>Where do the following air masses come from?</a:t>
            </a:r>
          </a:p>
          <a:p>
            <a:endParaRPr lang="en-US" sz="2400" dirty="0"/>
          </a:p>
          <a:p>
            <a:r>
              <a:rPr lang="en-US" sz="2400" dirty="0" smtClean="0"/>
              <a:t>Continental polar </a:t>
            </a:r>
            <a:r>
              <a:rPr lang="en-US" sz="2400" dirty="0" err="1" smtClean="0"/>
              <a:t>cP</a:t>
            </a:r>
            <a:r>
              <a:rPr lang="en-US" sz="2400" dirty="0"/>
              <a:t>	</a:t>
            </a:r>
            <a:r>
              <a:rPr lang="en-US" sz="2400" dirty="0" smtClean="0"/>
              <a:t>	Artic polar </a:t>
            </a:r>
            <a:r>
              <a:rPr lang="en-US" sz="2400" dirty="0" err="1" smtClean="0"/>
              <a:t>aP</a:t>
            </a:r>
            <a:r>
              <a:rPr lang="en-US" sz="2400" dirty="0" smtClean="0"/>
              <a:t>			Maritime polar </a:t>
            </a:r>
            <a:r>
              <a:rPr lang="en-US" sz="2400" dirty="0" err="1" smtClean="0"/>
              <a:t>mP</a:t>
            </a:r>
            <a:endParaRPr lang="en-US" sz="2400" dirty="0" smtClean="0"/>
          </a:p>
          <a:p>
            <a:r>
              <a:rPr lang="en-US" sz="2400" dirty="0" err="1" smtClean="0"/>
              <a:t>maritine</a:t>
            </a:r>
            <a:r>
              <a:rPr lang="en-US" sz="2400" dirty="0" smtClean="0"/>
              <a:t> tropical </a:t>
            </a:r>
            <a:r>
              <a:rPr lang="en-US" sz="2400" dirty="0" err="1" smtClean="0"/>
              <a:t>mT</a:t>
            </a:r>
            <a:r>
              <a:rPr lang="en-US" sz="2400" dirty="0" smtClean="0"/>
              <a:t>		continental tropical </a:t>
            </a:r>
            <a:r>
              <a:rPr lang="en-US" sz="2400" dirty="0" err="1" smtClean="0"/>
              <a:t>cT</a:t>
            </a:r>
            <a:endParaRPr lang="en-US" sz="2400" dirty="0" smtClean="0"/>
          </a:p>
        </p:txBody>
      </p:sp>
    </p:spTree>
    <p:extLst>
      <p:ext uri="{BB962C8B-B14F-4D97-AF65-F5344CB8AC3E}">
        <p14:creationId xmlns:p14="http://schemas.microsoft.com/office/powerpoint/2010/main" val="28873440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NorthAmerica_outline_black.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008" y="0"/>
            <a:ext cx="5942808" cy="6858000"/>
          </a:xfrm>
          <a:prstGeom prst="rect">
            <a:avLst/>
          </a:prstGeom>
        </p:spPr>
      </p:pic>
      <p:sp>
        <p:nvSpPr>
          <p:cNvPr id="6" name="Oval 5"/>
          <p:cNvSpPr/>
          <p:nvPr/>
        </p:nvSpPr>
        <p:spPr>
          <a:xfrm>
            <a:off x="4423725" y="2040455"/>
            <a:ext cx="3453359" cy="1512506"/>
          </a:xfrm>
          <a:prstGeom prst="ellipse">
            <a:avLst/>
          </a:prstGeom>
          <a:solidFill>
            <a:schemeClr val="bg2">
              <a:lumMod val="7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t>cP</a:t>
            </a:r>
            <a:endParaRPr lang="en-US" b="1" dirty="0"/>
          </a:p>
        </p:txBody>
      </p:sp>
      <p:sp>
        <p:nvSpPr>
          <p:cNvPr id="7" name="Oval 6"/>
          <p:cNvSpPr/>
          <p:nvPr/>
        </p:nvSpPr>
        <p:spPr>
          <a:xfrm>
            <a:off x="4609237" y="499411"/>
            <a:ext cx="2939636" cy="741985"/>
          </a:xfrm>
          <a:prstGeom prst="ellipse">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826026" y="499411"/>
            <a:ext cx="2368833" cy="1769346"/>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err="1" smtClean="0"/>
              <a:t>mP</a:t>
            </a:r>
            <a:endParaRPr lang="en-US" b="1" dirty="0"/>
          </a:p>
        </p:txBody>
      </p:sp>
      <p:sp>
        <p:nvSpPr>
          <p:cNvPr id="9" name="Oval 8"/>
          <p:cNvSpPr/>
          <p:nvPr/>
        </p:nvSpPr>
        <p:spPr>
          <a:xfrm>
            <a:off x="8162487" y="1379527"/>
            <a:ext cx="2478422" cy="18309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t>mP</a:t>
            </a:r>
            <a:endParaRPr lang="en-US" b="1" dirty="0"/>
          </a:p>
        </p:txBody>
      </p:sp>
      <p:sp>
        <p:nvSpPr>
          <p:cNvPr id="10" name="Oval 9"/>
          <p:cNvSpPr/>
          <p:nvPr/>
        </p:nvSpPr>
        <p:spPr>
          <a:xfrm>
            <a:off x="1555438" y="3676822"/>
            <a:ext cx="2763825" cy="2059283"/>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t>mT</a:t>
            </a:r>
            <a:endParaRPr lang="en-US" b="1" dirty="0"/>
          </a:p>
        </p:txBody>
      </p:sp>
      <p:sp>
        <p:nvSpPr>
          <p:cNvPr id="11" name="Oval 10"/>
          <p:cNvSpPr/>
          <p:nvPr/>
        </p:nvSpPr>
        <p:spPr>
          <a:xfrm>
            <a:off x="7399203" y="5090755"/>
            <a:ext cx="2763825" cy="2059283"/>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t>mT</a:t>
            </a:r>
            <a:endParaRPr lang="en-US" b="1" dirty="0"/>
          </a:p>
        </p:txBody>
      </p:sp>
      <p:sp>
        <p:nvSpPr>
          <p:cNvPr id="14" name="Oval 13"/>
          <p:cNvSpPr/>
          <p:nvPr/>
        </p:nvSpPr>
        <p:spPr>
          <a:xfrm>
            <a:off x="5213821" y="4911816"/>
            <a:ext cx="1669600" cy="1526774"/>
          </a:xfrm>
          <a:prstGeom prst="ellipse">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t>cT</a:t>
            </a:r>
            <a:endParaRPr lang="en-US" b="1" dirty="0"/>
          </a:p>
        </p:txBody>
      </p:sp>
      <p:sp>
        <p:nvSpPr>
          <p:cNvPr id="15" name="TextBox 14"/>
          <p:cNvSpPr txBox="1"/>
          <p:nvPr/>
        </p:nvSpPr>
        <p:spPr>
          <a:xfrm>
            <a:off x="5451171" y="642101"/>
            <a:ext cx="1041716" cy="461665"/>
          </a:xfrm>
          <a:prstGeom prst="rect">
            <a:avLst/>
          </a:prstGeom>
          <a:noFill/>
        </p:spPr>
        <p:txBody>
          <a:bodyPr wrap="square" rtlCol="0">
            <a:spAutoFit/>
          </a:bodyPr>
          <a:lstStyle/>
          <a:p>
            <a:r>
              <a:rPr lang="en-US" sz="2400" b="1" dirty="0" err="1" smtClean="0"/>
              <a:t>cA</a:t>
            </a:r>
            <a:endParaRPr lang="en-US" sz="2400" b="1" dirty="0"/>
          </a:p>
        </p:txBody>
      </p:sp>
      <p:sp>
        <p:nvSpPr>
          <p:cNvPr id="16" name="Down Arrow 15"/>
          <p:cNvSpPr/>
          <p:nvPr/>
        </p:nvSpPr>
        <p:spPr>
          <a:xfrm>
            <a:off x="6050515" y="941749"/>
            <a:ext cx="299671" cy="385261"/>
          </a:xfrm>
          <a:prstGeom prst="downArrow">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7" name="Down Arrow 16"/>
          <p:cNvSpPr/>
          <p:nvPr/>
        </p:nvSpPr>
        <p:spPr>
          <a:xfrm>
            <a:off x="6117294" y="3134605"/>
            <a:ext cx="299671" cy="385261"/>
          </a:xfrm>
          <a:prstGeom prst="downArrow">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8" name="Down Arrow 17"/>
          <p:cNvSpPr/>
          <p:nvPr/>
        </p:nvSpPr>
        <p:spPr>
          <a:xfrm rot="19459744" flipH="1">
            <a:off x="3377626" y="1677674"/>
            <a:ext cx="403596" cy="632639"/>
          </a:xfrm>
          <a:prstGeom prst="downArrow">
            <a:avLst>
              <a:gd name="adj1" fmla="val 74996"/>
              <a:gd name="adj2" fmla="val 50000"/>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9" name="Down Arrow 18"/>
          <p:cNvSpPr/>
          <p:nvPr/>
        </p:nvSpPr>
        <p:spPr>
          <a:xfrm flipH="1" flipV="1">
            <a:off x="5964042" y="4335718"/>
            <a:ext cx="403596" cy="926798"/>
          </a:xfrm>
          <a:prstGeom prst="downArrow">
            <a:avLst>
              <a:gd name="adj1" fmla="val 74996"/>
              <a:gd name="adj2" fmla="val 50000"/>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0" name="Down Arrow 19"/>
          <p:cNvSpPr/>
          <p:nvPr/>
        </p:nvSpPr>
        <p:spPr>
          <a:xfrm rot="1997596" flipH="1" flipV="1">
            <a:off x="3329239" y="3669061"/>
            <a:ext cx="403596" cy="605581"/>
          </a:xfrm>
          <a:prstGeom prst="downArrow">
            <a:avLst>
              <a:gd name="adj1" fmla="val 74996"/>
              <a:gd name="adj2" fmla="val 50000"/>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1" name="Down Arrow 20"/>
          <p:cNvSpPr/>
          <p:nvPr/>
        </p:nvSpPr>
        <p:spPr>
          <a:xfrm rot="8677460" flipH="1">
            <a:off x="7880924" y="4572596"/>
            <a:ext cx="403596" cy="632639"/>
          </a:xfrm>
          <a:prstGeom prst="downArrow">
            <a:avLst>
              <a:gd name="adj1" fmla="val 74996"/>
              <a:gd name="adj2" fmla="val 50000"/>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2" name="Down Arrow 21"/>
          <p:cNvSpPr/>
          <p:nvPr/>
        </p:nvSpPr>
        <p:spPr>
          <a:xfrm rot="2402819" flipH="1">
            <a:off x="8345635" y="2492475"/>
            <a:ext cx="449963" cy="701163"/>
          </a:xfrm>
          <a:prstGeom prst="downArrow">
            <a:avLst>
              <a:gd name="adj1" fmla="val 74996"/>
              <a:gd name="adj2" fmla="val 50000"/>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32" name="Freeform 31"/>
          <p:cNvSpPr/>
          <p:nvPr/>
        </p:nvSpPr>
        <p:spPr>
          <a:xfrm>
            <a:off x="428102" y="2468523"/>
            <a:ext cx="10773911" cy="1684517"/>
          </a:xfrm>
          <a:custGeom>
            <a:avLst/>
            <a:gdLst>
              <a:gd name="connsiteX0" fmla="*/ 0 w 10773911"/>
              <a:gd name="connsiteY0" fmla="*/ 0 h 1684517"/>
              <a:gd name="connsiteX1" fmla="*/ 42811 w 10773911"/>
              <a:gd name="connsiteY1" fmla="*/ 114152 h 1684517"/>
              <a:gd name="connsiteX2" fmla="*/ 642154 w 10773911"/>
              <a:gd name="connsiteY2" fmla="*/ 499413 h 1684517"/>
              <a:gd name="connsiteX3" fmla="*/ 1512629 w 10773911"/>
              <a:gd name="connsiteY3" fmla="*/ 927480 h 1684517"/>
              <a:gd name="connsiteX4" fmla="*/ 1912191 w 10773911"/>
              <a:gd name="connsiteY4" fmla="*/ 1084438 h 1684517"/>
              <a:gd name="connsiteX5" fmla="*/ 2069162 w 10773911"/>
              <a:gd name="connsiteY5" fmla="*/ 1127245 h 1684517"/>
              <a:gd name="connsiteX6" fmla="*/ 2625695 w 10773911"/>
              <a:gd name="connsiteY6" fmla="*/ 1041631 h 1684517"/>
              <a:gd name="connsiteX7" fmla="*/ 2825476 w 10773911"/>
              <a:gd name="connsiteY7" fmla="*/ 970287 h 1684517"/>
              <a:gd name="connsiteX8" fmla="*/ 3053798 w 10773911"/>
              <a:gd name="connsiteY8" fmla="*/ 941749 h 1684517"/>
              <a:gd name="connsiteX9" fmla="*/ 3410550 w 10773911"/>
              <a:gd name="connsiteY9" fmla="*/ 898942 h 1684517"/>
              <a:gd name="connsiteX10" fmla="*/ 3767302 w 10773911"/>
              <a:gd name="connsiteY10" fmla="*/ 913211 h 1684517"/>
              <a:gd name="connsiteX11" fmla="*/ 3867192 w 10773911"/>
              <a:gd name="connsiteY11" fmla="*/ 956018 h 1684517"/>
              <a:gd name="connsiteX12" fmla="*/ 3924273 w 10773911"/>
              <a:gd name="connsiteY12" fmla="*/ 970287 h 1684517"/>
              <a:gd name="connsiteX13" fmla="*/ 4009893 w 10773911"/>
              <a:gd name="connsiteY13" fmla="*/ 1013094 h 1684517"/>
              <a:gd name="connsiteX14" fmla="*/ 4223944 w 10773911"/>
              <a:gd name="connsiteY14" fmla="*/ 1041631 h 1684517"/>
              <a:gd name="connsiteX15" fmla="*/ 4295295 w 10773911"/>
              <a:gd name="connsiteY15" fmla="*/ 1055900 h 1684517"/>
              <a:gd name="connsiteX16" fmla="*/ 4380915 w 10773911"/>
              <a:gd name="connsiteY16" fmla="*/ 1070169 h 1684517"/>
              <a:gd name="connsiteX17" fmla="*/ 4609236 w 10773911"/>
              <a:gd name="connsiteY17" fmla="*/ 1112976 h 1684517"/>
              <a:gd name="connsiteX18" fmla="*/ 5308470 w 10773911"/>
              <a:gd name="connsiteY18" fmla="*/ 1127245 h 1684517"/>
              <a:gd name="connsiteX19" fmla="*/ 5551062 w 10773911"/>
              <a:gd name="connsiteY19" fmla="*/ 1155783 h 1684517"/>
              <a:gd name="connsiteX20" fmla="*/ 5593872 w 10773911"/>
              <a:gd name="connsiteY20" fmla="*/ 1170052 h 1684517"/>
              <a:gd name="connsiteX21" fmla="*/ 5736573 w 10773911"/>
              <a:gd name="connsiteY21" fmla="*/ 1227127 h 1684517"/>
              <a:gd name="connsiteX22" fmla="*/ 5807923 w 10773911"/>
              <a:gd name="connsiteY22" fmla="*/ 1255665 h 1684517"/>
              <a:gd name="connsiteX23" fmla="*/ 5879274 w 10773911"/>
              <a:gd name="connsiteY23" fmla="*/ 1284203 h 1684517"/>
              <a:gd name="connsiteX24" fmla="*/ 5922084 w 10773911"/>
              <a:gd name="connsiteY24" fmla="*/ 1312741 h 1684517"/>
              <a:gd name="connsiteX25" fmla="*/ 5964894 w 10773911"/>
              <a:gd name="connsiteY25" fmla="*/ 1327010 h 1684517"/>
              <a:gd name="connsiteX26" fmla="*/ 6036244 w 10773911"/>
              <a:gd name="connsiteY26" fmla="*/ 1355548 h 1684517"/>
              <a:gd name="connsiteX27" fmla="*/ 6678398 w 10773911"/>
              <a:gd name="connsiteY27" fmla="*/ 1327010 h 1684517"/>
              <a:gd name="connsiteX28" fmla="*/ 6792559 w 10773911"/>
              <a:gd name="connsiteY28" fmla="*/ 1298472 h 1684517"/>
              <a:gd name="connsiteX29" fmla="*/ 6963800 w 10773911"/>
              <a:gd name="connsiteY29" fmla="*/ 1269934 h 1684517"/>
              <a:gd name="connsiteX30" fmla="*/ 7049420 w 10773911"/>
              <a:gd name="connsiteY30" fmla="*/ 1227127 h 1684517"/>
              <a:gd name="connsiteX31" fmla="*/ 7092230 w 10773911"/>
              <a:gd name="connsiteY31" fmla="*/ 1212859 h 1684517"/>
              <a:gd name="connsiteX32" fmla="*/ 7135041 w 10773911"/>
              <a:gd name="connsiteY32" fmla="*/ 1184321 h 1684517"/>
              <a:gd name="connsiteX33" fmla="*/ 7177851 w 10773911"/>
              <a:gd name="connsiteY33" fmla="*/ 1170052 h 1684517"/>
              <a:gd name="connsiteX34" fmla="*/ 7234931 w 10773911"/>
              <a:gd name="connsiteY34" fmla="*/ 1098707 h 1684517"/>
              <a:gd name="connsiteX35" fmla="*/ 7277741 w 10773911"/>
              <a:gd name="connsiteY35" fmla="*/ 1070169 h 1684517"/>
              <a:gd name="connsiteX36" fmla="*/ 7334822 w 10773911"/>
              <a:gd name="connsiteY36" fmla="*/ 1027363 h 1684517"/>
              <a:gd name="connsiteX37" fmla="*/ 7377632 w 10773911"/>
              <a:gd name="connsiteY37" fmla="*/ 998825 h 1684517"/>
              <a:gd name="connsiteX38" fmla="*/ 7506063 w 10773911"/>
              <a:gd name="connsiteY38" fmla="*/ 898942 h 1684517"/>
              <a:gd name="connsiteX39" fmla="*/ 7548873 w 10773911"/>
              <a:gd name="connsiteY39" fmla="*/ 870404 h 1684517"/>
              <a:gd name="connsiteX40" fmla="*/ 7648764 w 10773911"/>
              <a:gd name="connsiteY40" fmla="*/ 841867 h 1684517"/>
              <a:gd name="connsiteX41" fmla="*/ 7734384 w 10773911"/>
              <a:gd name="connsiteY41" fmla="*/ 813329 h 1684517"/>
              <a:gd name="connsiteX42" fmla="*/ 9289823 w 10773911"/>
              <a:gd name="connsiteY42" fmla="*/ 784791 h 1684517"/>
              <a:gd name="connsiteX43" fmla="*/ 9432524 w 10773911"/>
              <a:gd name="connsiteY43" fmla="*/ 799060 h 1684517"/>
              <a:gd name="connsiteX44" fmla="*/ 9532414 w 10773911"/>
              <a:gd name="connsiteY44" fmla="*/ 827598 h 1684517"/>
              <a:gd name="connsiteX45" fmla="*/ 9618035 w 10773911"/>
              <a:gd name="connsiteY45" fmla="*/ 841867 h 1684517"/>
              <a:gd name="connsiteX46" fmla="*/ 9803546 w 10773911"/>
              <a:gd name="connsiteY46" fmla="*/ 898942 h 1684517"/>
              <a:gd name="connsiteX47" fmla="*/ 9917706 w 10773911"/>
              <a:gd name="connsiteY47" fmla="*/ 913211 h 1684517"/>
              <a:gd name="connsiteX48" fmla="*/ 10003327 w 10773911"/>
              <a:gd name="connsiteY48" fmla="*/ 941749 h 1684517"/>
              <a:gd name="connsiteX49" fmla="*/ 10103217 w 10773911"/>
              <a:gd name="connsiteY49" fmla="*/ 998825 h 1684517"/>
              <a:gd name="connsiteX50" fmla="*/ 10188838 w 10773911"/>
              <a:gd name="connsiteY50" fmla="*/ 1041631 h 1684517"/>
              <a:gd name="connsiteX51" fmla="*/ 10260188 w 10773911"/>
              <a:gd name="connsiteY51" fmla="*/ 1070169 h 1684517"/>
              <a:gd name="connsiteX52" fmla="*/ 10317269 w 10773911"/>
              <a:gd name="connsiteY52" fmla="*/ 1098707 h 1684517"/>
              <a:gd name="connsiteX53" fmla="*/ 10431429 w 10773911"/>
              <a:gd name="connsiteY53" fmla="*/ 1184321 h 1684517"/>
              <a:gd name="connsiteX54" fmla="*/ 10517050 w 10773911"/>
              <a:gd name="connsiteY54" fmla="*/ 1341279 h 1684517"/>
              <a:gd name="connsiteX55" fmla="*/ 10574130 w 10773911"/>
              <a:gd name="connsiteY55" fmla="*/ 1441161 h 1684517"/>
              <a:gd name="connsiteX56" fmla="*/ 10602670 w 10773911"/>
              <a:gd name="connsiteY56" fmla="*/ 1498237 h 1684517"/>
              <a:gd name="connsiteX57" fmla="*/ 10645480 w 10773911"/>
              <a:gd name="connsiteY57" fmla="*/ 1555313 h 1684517"/>
              <a:gd name="connsiteX58" fmla="*/ 10674021 w 10773911"/>
              <a:gd name="connsiteY58" fmla="*/ 1598119 h 1684517"/>
              <a:gd name="connsiteX59" fmla="*/ 10759641 w 10773911"/>
              <a:gd name="connsiteY59" fmla="*/ 1683733 h 1684517"/>
              <a:gd name="connsiteX60" fmla="*/ 10773911 w 10773911"/>
              <a:gd name="connsiteY60" fmla="*/ 1683733 h 168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73911" h="1684517">
                <a:moveTo>
                  <a:pt x="0" y="0"/>
                </a:moveTo>
                <a:cubicBezTo>
                  <a:pt x="14270" y="38051"/>
                  <a:pt x="24636" y="77804"/>
                  <a:pt x="42811" y="114152"/>
                </a:cubicBezTo>
                <a:cubicBezTo>
                  <a:pt x="194625" y="417755"/>
                  <a:pt x="184935" y="238166"/>
                  <a:pt x="642154" y="499413"/>
                </a:cubicBezTo>
                <a:cubicBezTo>
                  <a:pt x="1112339" y="768068"/>
                  <a:pt x="856211" y="634460"/>
                  <a:pt x="1512629" y="927480"/>
                </a:cubicBezTo>
                <a:cubicBezTo>
                  <a:pt x="1841422" y="1074251"/>
                  <a:pt x="1629296" y="984602"/>
                  <a:pt x="1912191" y="1084438"/>
                </a:cubicBezTo>
                <a:cubicBezTo>
                  <a:pt x="2035221" y="1127856"/>
                  <a:pt x="1930247" y="1104094"/>
                  <a:pt x="2069162" y="1127245"/>
                </a:cubicBezTo>
                <a:cubicBezTo>
                  <a:pt x="2132533" y="1118193"/>
                  <a:pt x="2546494" y="1061430"/>
                  <a:pt x="2625695" y="1041631"/>
                </a:cubicBezTo>
                <a:cubicBezTo>
                  <a:pt x="2694297" y="1024482"/>
                  <a:pt x="2756613" y="986354"/>
                  <a:pt x="2825476" y="970287"/>
                </a:cubicBezTo>
                <a:cubicBezTo>
                  <a:pt x="2900169" y="952860"/>
                  <a:pt x="2977771" y="951885"/>
                  <a:pt x="3053798" y="941749"/>
                </a:cubicBezTo>
                <a:cubicBezTo>
                  <a:pt x="3362117" y="900643"/>
                  <a:pt x="3142437" y="923314"/>
                  <a:pt x="3410550" y="898942"/>
                </a:cubicBezTo>
                <a:cubicBezTo>
                  <a:pt x="3529467" y="903698"/>
                  <a:pt x="3649208" y="898450"/>
                  <a:pt x="3767302" y="913211"/>
                </a:cubicBezTo>
                <a:cubicBezTo>
                  <a:pt x="3803248" y="917704"/>
                  <a:pt x="3833147" y="943639"/>
                  <a:pt x="3867192" y="956018"/>
                </a:cubicBezTo>
                <a:cubicBezTo>
                  <a:pt x="3885624" y="962720"/>
                  <a:pt x="3905246" y="965531"/>
                  <a:pt x="3924273" y="970287"/>
                </a:cubicBezTo>
                <a:cubicBezTo>
                  <a:pt x="3952813" y="984556"/>
                  <a:pt x="3979906" y="1002190"/>
                  <a:pt x="4009893" y="1013094"/>
                </a:cubicBezTo>
                <a:cubicBezTo>
                  <a:pt x="4054739" y="1029401"/>
                  <a:pt x="4201737" y="1039411"/>
                  <a:pt x="4223944" y="1041631"/>
                </a:cubicBezTo>
                <a:lnTo>
                  <a:pt x="4295295" y="1055900"/>
                </a:lnTo>
                <a:cubicBezTo>
                  <a:pt x="4323762" y="1061075"/>
                  <a:pt x="4352722" y="1063663"/>
                  <a:pt x="4380915" y="1070169"/>
                </a:cubicBezTo>
                <a:cubicBezTo>
                  <a:pt x="4510665" y="1100109"/>
                  <a:pt x="4460764" y="1107857"/>
                  <a:pt x="4609236" y="1112976"/>
                </a:cubicBezTo>
                <a:cubicBezTo>
                  <a:pt x="4842224" y="1121009"/>
                  <a:pt x="5075392" y="1122489"/>
                  <a:pt x="5308470" y="1127245"/>
                </a:cubicBezTo>
                <a:cubicBezTo>
                  <a:pt x="5413539" y="1136000"/>
                  <a:pt x="5461801" y="1133469"/>
                  <a:pt x="5551062" y="1155783"/>
                </a:cubicBezTo>
                <a:cubicBezTo>
                  <a:pt x="5565655" y="1159431"/>
                  <a:pt x="5579833" y="1164653"/>
                  <a:pt x="5593872" y="1170052"/>
                </a:cubicBezTo>
                <a:cubicBezTo>
                  <a:pt x="5641688" y="1188441"/>
                  <a:pt x="5689006" y="1208102"/>
                  <a:pt x="5736573" y="1227127"/>
                </a:cubicBezTo>
                <a:lnTo>
                  <a:pt x="5807923" y="1255665"/>
                </a:lnTo>
                <a:cubicBezTo>
                  <a:pt x="5831707" y="1265178"/>
                  <a:pt x="5857960" y="1269995"/>
                  <a:pt x="5879274" y="1284203"/>
                </a:cubicBezTo>
                <a:cubicBezTo>
                  <a:pt x="5893544" y="1293716"/>
                  <a:pt x="5906744" y="1305072"/>
                  <a:pt x="5922084" y="1312741"/>
                </a:cubicBezTo>
                <a:cubicBezTo>
                  <a:pt x="5935538" y="1319468"/>
                  <a:pt x="5950810" y="1321729"/>
                  <a:pt x="5964894" y="1327010"/>
                </a:cubicBezTo>
                <a:cubicBezTo>
                  <a:pt x="5988878" y="1336004"/>
                  <a:pt x="6012461" y="1346035"/>
                  <a:pt x="6036244" y="1355548"/>
                </a:cubicBezTo>
                <a:cubicBezTo>
                  <a:pt x="6250295" y="1346035"/>
                  <a:pt x="6464743" y="1343134"/>
                  <a:pt x="6678398" y="1327010"/>
                </a:cubicBezTo>
                <a:cubicBezTo>
                  <a:pt x="6717511" y="1324058"/>
                  <a:pt x="6754096" y="1306164"/>
                  <a:pt x="6792559" y="1298472"/>
                </a:cubicBezTo>
                <a:cubicBezTo>
                  <a:pt x="6913375" y="1274311"/>
                  <a:pt x="6861692" y="1295459"/>
                  <a:pt x="6963800" y="1269934"/>
                </a:cubicBezTo>
                <a:cubicBezTo>
                  <a:pt x="7035539" y="1252001"/>
                  <a:pt x="6979661" y="1262003"/>
                  <a:pt x="7049420" y="1227127"/>
                </a:cubicBezTo>
                <a:cubicBezTo>
                  <a:pt x="7062874" y="1220401"/>
                  <a:pt x="7077960" y="1217615"/>
                  <a:pt x="7092230" y="1212859"/>
                </a:cubicBezTo>
                <a:cubicBezTo>
                  <a:pt x="7106500" y="1203346"/>
                  <a:pt x="7119701" y="1191990"/>
                  <a:pt x="7135041" y="1184321"/>
                </a:cubicBezTo>
                <a:cubicBezTo>
                  <a:pt x="7148495" y="1177595"/>
                  <a:pt x="7166430" y="1179841"/>
                  <a:pt x="7177851" y="1170052"/>
                </a:cubicBezTo>
                <a:cubicBezTo>
                  <a:pt x="7200976" y="1150232"/>
                  <a:pt x="7213394" y="1120242"/>
                  <a:pt x="7234931" y="1098707"/>
                </a:cubicBezTo>
                <a:cubicBezTo>
                  <a:pt x="7247058" y="1086581"/>
                  <a:pt x="7263785" y="1080137"/>
                  <a:pt x="7277741" y="1070169"/>
                </a:cubicBezTo>
                <a:cubicBezTo>
                  <a:pt x="7297094" y="1056346"/>
                  <a:pt x="7315469" y="1041186"/>
                  <a:pt x="7334822" y="1027363"/>
                </a:cubicBezTo>
                <a:cubicBezTo>
                  <a:pt x="7348778" y="1017395"/>
                  <a:pt x="7364457" y="1009804"/>
                  <a:pt x="7377632" y="998825"/>
                </a:cubicBezTo>
                <a:cubicBezTo>
                  <a:pt x="7511761" y="887059"/>
                  <a:pt x="7289662" y="1043198"/>
                  <a:pt x="7506063" y="898942"/>
                </a:cubicBezTo>
                <a:cubicBezTo>
                  <a:pt x="7520333" y="889429"/>
                  <a:pt x="7532603" y="875827"/>
                  <a:pt x="7548873" y="870404"/>
                </a:cubicBezTo>
                <a:cubicBezTo>
                  <a:pt x="7692800" y="822435"/>
                  <a:pt x="7469506" y="895640"/>
                  <a:pt x="7648764" y="841867"/>
                </a:cubicBezTo>
                <a:cubicBezTo>
                  <a:pt x="7677579" y="833223"/>
                  <a:pt x="7734384" y="813329"/>
                  <a:pt x="7734384" y="813329"/>
                </a:cubicBezTo>
                <a:cubicBezTo>
                  <a:pt x="8045008" y="347426"/>
                  <a:pt x="7753661" y="758534"/>
                  <a:pt x="9289823" y="784791"/>
                </a:cubicBezTo>
                <a:cubicBezTo>
                  <a:pt x="9337620" y="785608"/>
                  <a:pt x="9384957" y="794304"/>
                  <a:pt x="9432524" y="799060"/>
                </a:cubicBezTo>
                <a:cubicBezTo>
                  <a:pt x="9465821" y="808573"/>
                  <a:pt x="9498672" y="819812"/>
                  <a:pt x="9532414" y="827598"/>
                </a:cubicBezTo>
                <a:cubicBezTo>
                  <a:pt x="9560607" y="834104"/>
                  <a:pt x="9589965" y="834850"/>
                  <a:pt x="9618035" y="841867"/>
                </a:cubicBezTo>
                <a:cubicBezTo>
                  <a:pt x="9742115" y="872884"/>
                  <a:pt x="9668274" y="871890"/>
                  <a:pt x="9803546" y="898942"/>
                </a:cubicBezTo>
                <a:cubicBezTo>
                  <a:pt x="9841151" y="906462"/>
                  <a:pt x="9879653" y="908455"/>
                  <a:pt x="9917706" y="913211"/>
                </a:cubicBezTo>
                <a:cubicBezTo>
                  <a:pt x="9946246" y="922724"/>
                  <a:pt x="9976012" y="929143"/>
                  <a:pt x="10003327" y="941749"/>
                </a:cubicBezTo>
                <a:cubicBezTo>
                  <a:pt x="10038147" y="957818"/>
                  <a:pt x="10069451" y="980645"/>
                  <a:pt x="10103217" y="998825"/>
                </a:cubicBezTo>
                <a:cubicBezTo>
                  <a:pt x="10131312" y="1013952"/>
                  <a:pt x="10159789" y="1028428"/>
                  <a:pt x="10188838" y="1041631"/>
                </a:cubicBezTo>
                <a:cubicBezTo>
                  <a:pt x="10212158" y="1052230"/>
                  <a:pt x="10236780" y="1059766"/>
                  <a:pt x="10260188" y="1070169"/>
                </a:cubicBezTo>
                <a:cubicBezTo>
                  <a:pt x="10279627" y="1078808"/>
                  <a:pt x="10299569" y="1086908"/>
                  <a:pt x="10317269" y="1098707"/>
                </a:cubicBezTo>
                <a:cubicBezTo>
                  <a:pt x="10356847" y="1125090"/>
                  <a:pt x="10431429" y="1184321"/>
                  <a:pt x="10431429" y="1184321"/>
                </a:cubicBezTo>
                <a:cubicBezTo>
                  <a:pt x="10526648" y="1343006"/>
                  <a:pt x="10420428" y="1161853"/>
                  <a:pt x="10517050" y="1341279"/>
                </a:cubicBezTo>
                <a:cubicBezTo>
                  <a:pt x="10535232" y="1375042"/>
                  <a:pt x="10555766" y="1407497"/>
                  <a:pt x="10574130" y="1441161"/>
                </a:cubicBezTo>
                <a:cubicBezTo>
                  <a:pt x="10584316" y="1459835"/>
                  <a:pt x="10591396" y="1480199"/>
                  <a:pt x="10602670" y="1498237"/>
                </a:cubicBezTo>
                <a:cubicBezTo>
                  <a:pt x="10615275" y="1518404"/>
                  <a:pt x="10631656" y="1535961"/>
                  <a:pt x="10645480" y="1555313"/>
                </a:cubicBezTo>
                <a:cubicBezTo>
                  <a:pt x="10655449" y="1569268"/>
                  <a:pt x="10665512" y="1583229"/>
                  <a:pt x="10674021" y="1598119"/>
                </a:cubicBezTo>
                <a:cubicBezTo>
                  <a:pt x="10713486" y="1667176"/>
                  <a:pt x="10682124" y="1652728"/>
                  <a:pt x="10759641" y="1683733"/>
                </a:cubicBezTo>
                <a:cubicBezTo>
                  <a:pt x="10764057" y="1685499"/>
                  <a:pt x="10769154" y="1683733"/>
                  <a:pt x="10773911" y="168373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6223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irmasses.gif"/>
          <p:cNvPicPr>
            <a:picLocks noGrp="1" noChangeAspect="1"/>
          </p:cNvPicPr>
          <p:nvPr>
            <p:ph sz="quarter" idx="13"/>
          </p:nvPr>
        </p:nvPicPr>
        <p:blipFill>
          <a:blip r:embed="rId2">
            <a:extLst>
              <a:ext uri="{28A0092B-C50C-407E-A947-70E740481C1C}">
                <a14:useLocalDpi xmlns:a14="http://schemas.microsoft.com/office/drawing/2010/main" val="0"/>
              </a:ext>
            </a:extLst>
          </a:blip>
          <a:srcRect t="28069" b="28069"/>
          <a:stretch>
            <a:fillRect/>
          </a:stretch>
        </p:blipFill>
        <p:spPr>
          <a:xfrm>
            <a:off x="1626789" y="1770293"/>
            <a:ext cx="8376537" cy="4053384"/>
          </a:xfrm>
        </p:spPr>
      </p:pic>
    </p:spTree>
    <p:extLst>
      <p:ext uri="{BB962C8B-B14F-4D97-AF65-F5344CB8AC3E}">
        <p14:creationId xmlns:p14="http://schemas.microsoft.com/office/powerpoint/2010/main" val="20119521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Use you KLW chart</a:t>
            </a:r>
            <a:endParaRPr lang="en-US" dirty="0"/>
          </a:p>
        </p:txBody>
      </p:sp>
      <p:sp>
        <p:nvSpPr>
          <p:cNvPr id="5" name="TextBox 4"/>
          <p:cNvSpPr txBox="1"/>
          <p:nvPr/>
        </p:nvSpPr>
        <p:spPr>
          <a:xfrm>
            <a:off x="1341388" y="1954842"/>
            <a:ext cx="8276646" cy="2677656"/>
          </a:xfrm>
          <a:prstGeom prst="rect">
            <a:avLst/>
          </a:prstGeom>
          <a:noFill/>
        </p:spPr>
        <p:txBody>
          <a:bodyPr wrap="square" rtlCol="0">
            <a:spAutoFit/>
          </a:bodyPr>
          <a:lstStyle/>
          <a:p>
            <a:r>
              <a:rPr lang="en-US" sz="2400" dirty="0" smtClean="0">
                <a:hlinkClick r:id="rId2"/>
              </a:rPr>
              <a:t>The  Effects of Jet Stream on Climate</a:t>
            </a:r>
            <a:endParaRPr lang="en-US" sz="2400" dirty="0" smtClean="0"/>
          </a:p>
          <a:p>
            <a:endParaRPr lang="en-US" sz="2400" dirty="0" smtClean="0"/>
          </a:p>
          <a:p>
            <a:r>
              <a:rPr lang="en-US" sz="2400" dirty="0" smtClean="0"/>
              <a:t>Record what you learn from the vide and what you are still wondering</a:t>
            </a:r>
            <a:r>
              <a:rPr lang="en-US" dirty="0" smtClean="0"/>
              <a:t>.</a:t>
            </a:r>
          </a:p>
          <a:p>
            <a:endParaRPr lang="en-US" dirty="0" smtClean="0"/>
          </a:p>
          <a:p>
            <a:endParaRPr lang="en-US" dirty="0"/>
          </a:p>
          <a:p>
            <a:r>
              <a:rPr lang="en-US" dirty="0"/>
              <a:t>http://</a:t>
            </a:r>
            <a:r>
              <a:rPr lang="en-US" dirty="0" err="1"/>
              <a:t>www.cpalms.org</a:t>
            </a:r>
            <a:r>
              <a:rPr lang="en-US" dirty="0"/>
              <a:t>/Public/</a:t>
            </a:r>
            <a:r>
              <a:rPr lang="en-US" dirty="0" err="1"/>
              <a:t>PreviewResourceLesson</a:t>
            </a:r>
            <a:r>
              <a:rPr lang="en-US" dirty="0"/>
              <a:t>/Preview/46069</a:t>
            </a:r>
          </a:p>
          <a:p>
            <a:endParaRPr lang="en-US" dirty="0"/>
          </a:p>
        </p:txBody>
      </p:sp>
    </p:spTree>
    <p:extLst>
      <p:ext uri="{BB962C8B-B14F-4D97-AF65-F5344CB8AC3E}">
        <p14:creationId xmlns:p14="http://schemas.microsoft.com/office/powerpoint/2010/main" val="42057674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1277" y="1184319"/>
            <a:ext cx="9090041" cy="4647426"/>
          </a:xfrm>
          <a:prstGeom prst="rect">
            <a:avLst/>
          </a:prstGeom>
          <a:noFill/>
        </p:spPr>
        <p:txBody>
          <a:bodyPr wrap="square" rtlCol="0">
            <a:spAutoFit/>
          </a:bodyPr>
          <a:lstStyle/>
          <a:p>
            <a:r>
              <a:rPr lang="en-US" sz="3200" dirty="0" smtClean="0"/>
              <a:t>Read </a:t>
            </a:r>
            <a:r>
              <a:rPr lang="en-US" sz="3200" i="1" dirty="0" smtClean="0"/>
              <a:t>What is a Jet Stream?</a:t>
            </a:r>
          </a:p>
          <a:p>
            <a:endParaRPr lang="en-US" sz="3200" i="1" dirty="0"/>
          </a:p>
          <a:p>
            <a:r>
              <a:rPr lang="en-US" sz="3200" dirty="0" smtClean="0"/>
              <a:t>Discuss:</a:t>
            </a:r>
            <a:endParaRPr lang="en-US" sz="3200" dirty="0"/>
          </a:p>
          <a:p>
            <a:r>
              <a:rPr lang="en-US" sz="2400" dirty="0"/>
              <a:t>1. What is the jet stream? </a:t>
            </a:r>
          </a:p>
          <a:p>
            <a:r>
              <a:rPr lang="en-US" sz="2400" dirty="0"/>
              <a:t>2. Where are the jet streams? </a:t>
            </a:r>
          </a:p>
          <a:p>
            <a:r>
              <a:rPr lang="en-US" sz="2400" dirty="0" smtClean="0"/>
              <a:t>3. </a:t>
            </a:r>
            <a:r>
              <a:rPr lang="en-US" sz="2400" dirty="0"/>
              <a:t>What influences the velocity (speed) of the jet stream? </a:t>
            </a:r>
          </a:p>
          <a:p>
            <a:r>
              <a:rPr lang="en-US" sz="2400" dirty="0" smtClean="0"/>
              <a:t>4. </a:t>
            </a:r>
            <a:r>
              <a:rPr lang="en-US" sz="2400" dirty="0"/>
              <a:t>What do jet streams have to do with cold and </a:t>
            </a:r>
            <a:r>
              <a:rPr lang="en-US" sz="2400" dirty="0" smtClean="0"/>
              <a:t>warm </a:t>
            </a:r>
            <a:r>
              <a:rPr lang="en-US" sz="2400" dirty="0"/>
              <a:t>air? </a:t>
            </a:r>
            <a:endParaRPr lang="en-US" sz="2400" dirty="0" smtClean="0"/>
          </a:p>
          <a:p>
            <a:r>
              <a:rPr lang="en-US" sz="2400" dirty="0"/>
              <a:t>5. What can happen with warmer jet streams? </a:t>
            </a:r>
          </a:p>
          <a:p>
            <a:r>
              <a:rPr lang="en-US" sz="2400" dirty="0"/>
              <a:t>6. How can jet streams impact weather? </a:t>
            </a:r>
          </a:p>
          <a:p>
            <a:endParaRPr lang="en-US" sz="2400" dirty="0"/>
          </a:p>
          <a:p>
            <a:endParaRPr lang="en-US" sz="3200" dirty="0"/>
          </a:p>
        </p:txBody>
      </p:sp>
    </p:spTree>
    <p:extLst>
      <p:ext uri="{BB962C8B-B14F-4D97-AF65-F5344CB8AC3E}">
        <p14:creationId xmlns:p14="http://schemas.microsoft.com/office/powerpoint/2010/main" val="21589355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750124"/>
          </a:xfrm>
        </p:spPr>
        <p:txBody>
          <a:bodyPr/>
          <a:lstStyle/>
          <a:p>
            <a:pPr algn="l"/>
            <a:r>
              <a:rPr lang="en-US" dirty="0" smtClean="0">
                <a:hlinkClick r:id="rId2"/>
              </a:rPr>
              <a:t>Jet Steam Changes throughout the year</a:t>
            </a:r>
            <a:endParaRPr lang="en-US" dirty="0"/>
          </a:p>
        </p:txBody>
      </p:sp>
      <p:sp>
        <p:nvSpPr>
          <p:cNvPr id="5" name="TextBox 4"/>
          <p:cNvSpPr txBox="1"/>
          <p:nvPr/>
        </p:nvSpPr>
        <p:spPr>
          <a:xfrm>
            <a:off x="1098796" y="2140338"/>
            <a:ext cx="8562048" cy="2800767"/>
          </a:xfrm>
          <a:prstGeom prst="rect">
            <a:avLst/>
          </a:prstGeom>
          <a:noFill/>
        </p:spPr>
        <p:txBody>
          <a:bodyPr wrap="square" rtlCol="0">
            <a:spAutoFit/>
          </a:bodyPr>
          <a:lstStyle/>
          <a:p>
            <a:r>
              <a:rPr lang="en-US" sz="2800" dirty="0" smtClean="0"/>
              <a:t>Use the two blank USA maps and draw one winter jet stream and one summer jet stream</a:t>
            </a:r>
            <a:r>
              <a:rPr lang="en-US" dirty="0" smtClean="0"/>
              <a:t>.</a:t>
            </a:r>
          </a:p>
          <a:p>
            <a:endParaRPr lang="en-US" dirty="0"/>
          </a:p>
          <a:p>
            <a:endParaRPr lang="en-US" dirty="0" smtClean="0"/>
          </a:p>
          <a:p>
            <a:r>
              <a:rPr lang="en-US" sz="2800" dirty="0" smtClean="0"/>
              <a:t>Looking at conditions around the jet stream.</a:t>
            </a:r>
          </a:p>
          <a:p>
            <a:endParaRPr lang="en-US" sz="2800" dirty="0"/>
          </a:p>
          <a:p>
            <a:r>
              <a:rPr lang="en-US" sz="2800" dirty="0" smtClean="0"/>
              <a:t>Label the weather conditions around your winter jet stream. </a:t>
            </a:r>
            <a:endParaRPr lang="en-US" sz="2800" dirty="0"/>
          </a:p>
        </p:txBody>
      </p:sp>
    </p:spTree>
    <p:extLst>
      <p:ext uri="{BB962C8B-B14F-4D97-AF65-F5344CB8AC3E}">
        <p14:creationId xmlns:p14="http://schemas.microsoft.com/office/powerpoint/2010/main" val="148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xEl>
                                              <p:pRg st="0" end="0"/>
                                            </p:txEl>
                                          </p:spTgt>
                                        </p:tgtEl>
                                        <p:attrNameLst>
                                          <p:attrName>style.opacity</p:attrName>
                                        </p:attrNameLst>
                                      </p:cBhvr>
                                      <p:to>
                                        <p:strVal val="0.5"/>
                                      </p:to>
                                    </p:set>
                                    <p:animEffect filter="image" prLst="opacity: 0.5">
                                      <p:cBhvr rctx="IE">
                                        <p:cTn id="7" dur="indefinite"/>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dissolv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dissolve">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t_Stream_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8015" y="608388"/>
            <a:ext cx="7729800" cy="4685382"/>
          </a:xfrm>
          <a:prstGeom prst="rect">
            <a:avLst/>
          </a:prstGeom>
        </p:spPr>
      </p:pic>
      <p:sp>
        <p:nvSpPr>
          <p:cNvPr id="7" name="Rectangle 6"/>
          <p:cNvSpPr/>
          <p:nvPr/>
        </p:nvSpPr>
        <p:spPr>
          <a:xfrm>
            <a:off x="5952915" y="2951079"/>
            <a:ext cx="2896827" cy="4423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506681" y="854152"/>
            <a:ext cx="2896827" cy="4423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312847" y="5350845"/>
            <a:ext cx="7934165" cy="646331"/>
          </a:xfrm>
          <a:prstGeom prst="rect">
            <a:avLst/>
          </a:prstGeom>
          <a:noFill/>
        </p:spPr>
        <p:txBody>
          <a:bodyPr wrap="square" rtlCol="0">
            <a:spAutoFit/>
          </a:bodyPr>
          <a:lstStyle/>
          <a:p>
            <a:pPr algn="ctr"/>
            <a:r>
              <a:rPr lang="en-US" sz="3600" dirty="0" smtClean="0"/>
              <a:t>What do you wonder now? </a:t>
            </a:r>
            <a:endParaRPr lang="en-US" sz="3600" dirty="0"/>
          </a:p>
        </p:txBody>
      </p:sp>
    </p:spTree>
    <p:extLst>
      <p:ext uri="{BB962C8B-B14F-4D97-AF65-F5344CB8AC3E}">
        <p14:creationId xmlns:p14="http://schemas.microsoft.com/office/powerpoint/2010/main" val="218703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Nino and La Nina</a:t>
            </a:r>
            <a:endParaRPr lang="en-US" dirty="0"/>
          </a:p>
        </p:txBody>
      </p:sp>
      <p:pic>
        <p:nvPicPr>
          <p:cNvPr id="4" name="Content Placeholder 3" descr="220px-1997_El_Nino_TOPEX.jpg">
            <a:hlinkClick r:id="rId2"/>
          </p:cNvPr>
          <p:cNvPicPr>
            <a:picLocks noGrp="1" noChangeAspect="1"/>
          </p:cNvPicPr>
          <p:nvPr>
            <p:ph sz="quarter" idx="13"/>
          </p:nvPr>
        </p:nvPicPr>
        <p:blipFill>
          <a:blip r:embed="rId3">
            <a:extLst>
              <a:ext uri="{28A0092B-C50C-407E-A947-70E740481C1C}">
                <a14:useLocalDpi xmlns:a14="http://schemas.microsoft.com/office/drawing/2010/main" val="0"/>
              </a:ext>
            </a:extLst>
          </a:blip>
          <a:srcRect t="33479" b="33479"/>
          <a:stretch>
            <a:fillRect/>
          </a:stretch>
        </p:blipFill>
        <p:spPr>
          <a:xfrm>
            <a:off x="942314" y="1953293"/>
            <a:ext cx="10363826" cy="3424107"/>
          </a:xfrm>
        </p:spPr>
      </p:pic>
    </p:spTree>
    <p:extLst>
      <p:ext uri="{BB962C8B-B14F-4D97-AF65-F5344CB8AC3E}">
        <p14:creationId xmlns:p14="http://schemas.microsoft.com/office/powerpoint/2010/main" val="1919822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 Cloud is born…pre set up </a:t>
            </a:r>
            <a:endParaRPr lang="en-US" dirty="0"/>
          </a:p>
        </p:txBody>
      </p:sp>
      <p:sp>
        <p:nvSpPr>
          <p:cNvPr id="4" name="TextBox 3"/>
          <p:cNvSpPr txBox="1"/>
          <p:nvPr/>
        </p:nvSpPr>
        <p:spPr>
          <a:xfrm>
            <a:off x="1056068" y="1918952"/>
            <a:ext cx="8500056" cy="3416320"/>
          </a:xfrm>
          <a:prstGeom prst="rect">
            <a:avLst/>
          </a:prstGeom>
          <a:noFill/>
        </p:spPr>
        <p:txBody>
          <a:bodyPr wrap="square" rtlCol="0">
            <a:spAutoFit/>
          </a:bodyPr>
          <a:lstStyle/>
          <a:p>
            <a:r>
              <a:rPr lang="en-US" sz="2400" dirty="0" smtClean="0"/>
              <a:t>Skip 4 or 5 pages and start a new page (we’ll be doing this activity later).</a:t>
            </a:r>
          </a:p>
          <a:p>
            <a:endParaRPr lang="en-US" sz="2400" dirty="0" smtClean="0"/>
          </a:p>
          <a:p>
            <a:r>
              <a:rPr lang="en-US" sz="2400" b="1" u="sng" dirty="0" smtClean="0"/>
              <a:t>Question: </a:t>
            </a:r>
            <a:r>
              <a:rPr lang="en-US" sz="2400" dirty="0" smtClean="0"/>
              <a:t>How does a cloud form? </a:t>
            </a:r>
          </a:p>
          <a:p>
            <a:r>
              <a:rPr lang="en-US" sz="2400" dirty="0" smtClean="0"/>
              <a:t>Use blue card to set up A </a:t>
            </a:r>
            <a:r>
              <a:rPr lang="en-US" sz="2400" dirty="0"/>
              <a:t>C</a:t>
            </a:r>
            <a:r>
              <a:rPr lang="en-US" sz="2400" dirty="0" smtClean="0"/>
              <a:t>loud is Born. </a:t>
            </a:r>
          </a:p>
          <a:p>
            <a:r>
              <a:rPr lang="en-US" sz="2400" dirty="0" smtClean="0"/>
              <a:t>We’ll be making observations every half hour, but make your first observation now!!! </a:t>
            </a:r>
          </a:p>
          <a:p>
            <a:endParaRPr lang="en-US" sz="2400" dirty="0"/>
          </a:p>
          <a:p>
            <a:r>
              <a:rPr lang="en-US" sz="2400" dirty="0" smtClean="0"/>
              <a:t>Who will be our timer????? </a:t>
            </a:r>
            <a:endParaRPr lang="en-US" sz="2400" dirty="0"/>
          </a:p>
        </p:txBody>
      </p:sp>
    </p:spTree>
    <p:extLst>
      <p:ext uri="{BB962C8B-B14F-4D97-AF65-F5344CB8AC3E}">
        <p14:creationId xmlns:p14="http://schemas.microsoft.com/office/powerpoint/2010/main" val="36021678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El Nino</a:t>
            </a:r>
            <a:endParaRPr lang="en-US" dirty="0"/>
          </a:p>
        </p:txBody>
      </p:sp>
      <p:sp>
        <p:nvSpPr>
          <p:cNvPr id="4" name="TextBox 3"/>
          <p:cNvSpPr txBox="1"/>
          <p:nvPr/>
        </p:nvSpPr>
        <p:spPr>
          <a:xfrm>
            <a:off x="970365" y="1883498"/>
            <a:ext cx="9917706" cy="3539431"/>
          </a:xfrm>
          <a:prstGeom prst="rect">
            <a:avLst/>
          </a:prstGeom>
          <a:noFill/>
        </p:spPr>
        <p:txBody>
          <a:bodyPr wrap="square" rtlCol="0">
            <a:spAutoFit/>
          </a:bodyPr>
          <a:lstStyle/>
          <a:p>
            <a:r>
              <a:rPr lang="en-US" sz="2800" dirty="0" smtClean="0"/>
              <a:t>El Nino is characterized </a:t>
            </a:r>
            <a:r>
              <a:rPr lang="en-US" sz="2800" dirty="0"/>
              <a:t>by </a:t>
            </a:r>
            <a:r>
              <a:rPr lang="en-US" sz="2800" dirty="0" smtClean="0"/>
              <a:t>unusually warm ocean surface temperatures in the Pacific.</a:t>
            </a:r>
          </a:p>
          <a:p>
            <a:endParaRPr lang="en-US" sz="2800" dirty="0" smtClean="0"/>
          </a:p>
          <a:p>
            <a:r>
              <a:rPr lang="en-US" sz="2800" dirty="0" smtClean="0"/>
              <a:t>Brainstorm ideas of the impact of these warm temperatures on climate, think about:</a:t>
            </a:r>
          </a:p>
          <a:p>
            <a:pPr marL="285750" indent="-285750">
              <a:buFont typeface="Arial"/>
              <a:buChar char="•"/>
            </a:pPr>
            <a:r>
              <a:rPr lang="en-US" sz="2800" dirty="0"/>
              <a:t>W</a:t>
            </a:r>
            <a:r>
              <a:rPr lang="en-US" sz="2800" dirty="0" smtClean="0"/>
              <a:t>eather</a:t>
            </a:r>
          </a:p>
          <a:p>
            <a:pPr marL="285750" indent="-285750">
              <a:buFont typeface="Arial"/>
              <a:buChar char="•"/>
            </a:pPr>
            <a:r>
              <a:rPr lang="en-US" sz="2800" dirty="0" smtClean="0"/>
              <a:t>Marine life</a:t>
            </a:r>
          </a:p>
          <a:p>
            <a:pPr marL="285750" indent="-285750">
              <a:buFont typeface="Arial"/>
              <a:buChar char="•"/>
            </a:pPr>
            <a:r>
              <a:rPr lang="en-US" sz="2800" dirty="0" smtClean="0"/>
              <a:t>Global weather based disasters</a:t>
            </a:r>
            <a:endParaRPr lang="en-US" sz="2800" dirty="0"/>
          </a:p>
        </p:txBody>
      </p:sp>
    </p:spTree>
    <p:extLst>
      <p:ext uri="{BB962C8B-B14F-4D97-AF65-F5344CB8AC3E}">
        <p14:creationId xmlns:p14="http://schemas.microsoft.com/office/powerpoint/2010/main" val="16794031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hlinkClick r:id="rId2"/>
              </a:rPr>
              <a:t>National</a:t>
            </a:r>
            <a:r>
              <a:rPr lang="en-US" dirty="0" smtClean="0"/>
              <a:t> Geographic video</a:t>
            </a:r>
            <a:endParaRPr lang="en-US" dirty="0"/>
          </a:p>
        </p:txBody>
      </p:sp>
      <p:sp>
        <p:nvSpPr>
          <p:cNvPr id="3" name="Content Placeholder 2"/>
          <p:cNvSpPr>
            <a:spLocks noGrp="1"/>
          </p:cNvSpPr>
          <p:nvPr>
            <p:ph sz="quarter" idx="13"/>
          </p:nvPr>
        </p:nvSpPr>
        <p:spPr>
          <a:xfrm>
            <a:off x="913774" y="1939024"/>
            <a:ext cx="10363826" cy="3424107"/>
          </a:xfrm>
        </p:spPr>
        <p:txBody>
          <a:bodyPr/>
          <a:lstStyle/>
          <a:p>
            <a:pPr marL="0" indent="0">
              <a:buNone/>
            </a:pPr>
            <a:r>
              <a:rPr lang="en-US" dirty="0" smtClean="0"/>
              <a:t>El Nino – Ocean Water Gets Warmer in the Pacific around the Equator.</a:t>
            </a:r>
          </a:p>
          <a:p>
            <a:pPr marL="0" indent="0">
              <a:buNone/>
            </a:pPr>
            <a:endParaRPr lang="en-US" dirty="0"/>
          </a:p>
        </p:txBody>
      </p:sp>
      <p:pic>
        <p:nvPicPr>
          <p:cNvPr id="4" name="Picture 3" descr="elnin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503" y="2596944"/>
            <a:ext cx="3458892" cy="3458892"/>
          </a:xfrm>
          <a:prstGeom prst="rect">
            <a:avLst/>
          </a:prstGeom>
        </p:spPr>
      </p:pic>
      <p:sp>
        <p:nvSpPr>
          <p:cNvPr id="5" name="TextBox 4"/>
          <p:cNvSpPr txBox="1"/>
          <p:nvPr/>
        </p:nvSpPr>
        <p:spPr>
          <a:xfrm>
            <a:off x="5379820" y="2682557"/>
            <a:ext cx="5893544" cy="707886"/>
          </a:xfrm>
          <a:prstGeom prst="rect">
            <a:avLst/>
          </a:prstGeom>
          <a:noFill/>
        </p:spPr>
        <p:txBody>
          <a:bodyPr wrap="square" rtlCol="0">
            <a:spAutoFit/>
          </a:bodyPr>
          <a:lstStyle/>
          <a:p>
            <a:r>
              <a:rPr lang="en-US" sz="2000" dirty="0" smtClean="0"/>
              <a:t>What is the impact on weather in the United States during an El Nino year?</a:t>
            </a:r>
            <a:endParaRPr lang="en-US" sz="2000" dirty="0"/>
          </a:p>
        </p:txBody>
      </p:sp>
      <p:pic>
        <p:nvPicPr>
          <p:cNvPr id="6" name="Picture 5"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6171" y="3414234"/>
            <a:ext cx="2862842" cy="2369249"/>
          </a:xfrm>
          <a:prstGeom prst="rect">
            <a:avLst/>
          </a:prstGeom>
        </p:spPr>
      </p:pic>
    </p:spTree>
    <p:extLst>
      <p:ext uri="{BB962C8B-B14F-4D97-AF65-F5344CB8AC3E}">
        <p14:creationId xmlns:p14="http://schemas.microsoft.com/office/powerpoint/2010/main" val="217715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ECIAL101712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372" y="385260"/>
            <a:ext cx="6658830" cy="4494710"/>
          </a:xfrm>
          <a:prstGeom prst="rect">
            <a:avLst/>
          </a:prstGeom>
        </p:spPr>
      </p:pic>
      <p:pic>
        <p:nvPicPr>
          <p:cNvPr id="5" name="Picture 4" descr="Fig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0449" y="1969111"/>
            <a:ext cx="5374297" cy="3854745"/>
          </a:xfrm>
          <a:prstGeom prst="rect">
            <a:avLst/>
          </a:prstGeom>
        </p:spPr>
      </p:pic>
      <p:sp>
        <p:nvSpPr>
          <p:cNvPr id="6" name="TextBox 5"/>
          <p:cNvSpPr txBox="1"/>
          <p:nvPr/>
        </p:nvSpPr>
        <p:spPr>
          <a:xfrm>
            <a:off x="385292" y="5464997"/>
            <a:ext cx="5665222" cy="369332"/>
          </a:xfrm>
          <a:prstGeom prst="rect">
            <a:avLst/>
          </a:prstGeom>
          <a:noFill/>
        </p:spPr>
        <p:txBody>
          <a:bodyPr wrap="square" rtlCol="0">
            <a:spAutoFit/>
          </a:bodyPr>
          <a:lstStyle/>
          <a:p>
            <a:r>
              <a:rPr lang="en-US" dirty="0" smtClean="0">
                <a:hlinkClick r:id="rId4"/>
              </a:rPr>
              <a:t>El Nino Map</a:t>
            </a:r>
            <a:endParaRPr lang="en-US" dirty="0"/>
          </a:p>
        </p:txBody>
      </p:sp>
    </p:spTree>
    <p:extLst>
      <p:ext uri="{BB962C8B-B14F-4D97-AF65-F5344CB8AC3E}">
        <p14:creationId xmlns:p14="http://schemas.microsoft.com/office/powerpoint/2010/main" val="301608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882" y="278847"/>
            <a:ext cx="10364451" cy="1596177"/>
          </a:xfrm>
        </p:spPr>
        <p:txBody>
          <a:bodyPr/>
          <a:lstStyle/>
          <a:p>
            <a:pPr algn="l"/>
            <a:r>
              <a:rPr lang="en-US" dirty="0" smtClean="0"/>
              <a:t>La Nina</a:t>
            </a:r>
            <a:endParaRPr lang="en-US" dirty="0"/>
          </a:p>
        </p:txBody>
      </p:sp>
      <p:pic>
        <p:nvPicPr>
          <p:cNvPr id="10" name="Content Placeholder 9" descr="590x393_10121812_pattern-la-nina.jpg"/>
          <p:cNvPicPr>
            <a:picLocks noGrp="1" noChangeAspect="1"/>
          </p:cNvPicPr>
          <p:nvPr>
            <p:ph sz="quarter" idx="13"/>
          </p:nvPr>
        </p:nvPicPr>
        <p:blipFill>
          <a:blip r:embed="rId2">
            <a:extLst>
              <a:ext uri="{28A0092B-C50C-407E-A947-70E740481C1C}">
                <a14:useLocalDpi xmlns:a14="http://schemas.microsoft.com/office/drawing/2010/main" val="0"/>
              </a:ext>
            </a:extLst>
          </a:blip>
          <a:srcRect l="-50795" r="-50795"/>
          <a:stretch>
            <a:fillRect/>
          </a:stretch>
        </p:blipFill>
        <p:spPr>
          <a:xfrm>
            <a:off x="-2453558" y="1531765"/>
            <a:ext cx="12301396" cy="4064661"/>
          </a:xfrm>
        </p:spPr>
      </p:pic>
      <p:sp>
        <p:nvSpPr>
          <p:cNvPr id="11" name="TextBox 10"/>
          <p:cNvSpPr txBox="1"/>
          <p:nvPr/>
        </p:nvSpPr>
        <p:spPr>
          <a:xfrm>
            <a:off x="7102924" y="1535896"/>
            <a:ext cx="4223361" cy="707886"/>
          </a:xfrm>
          <a:prstGeom prst="rect">
            <a:avLst/>
          </a:prstGeom>
          <a:noFill/>
        </p:spPr>
        <p:txBody>
          <a:bodyPr wrap="square" rtlCol="0">
            <a:spAutoFit/>
          </a:bodyPr>
          <a:lstStyle/>
          <a:p>
            <a:r>
              <a:rPr lang="en-US" sz="2000" dirty="0" smtClean="0"/>
              <a:t>What is La Nina’s impact on weather in the United States?</a:t>
            </a:r>
            <a:endParaRPr lang="en-US" sz="2000" dirty="0"/>
          </a:p>
        </p:txBody>
      </p:sp>
      <p:pic>
        <p:nvPicPr>
          <p:cNvPr id="12" name="Picture 11"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3637" y="2540137"/>
            <a:ext cx="4982289" cy="3376276"/>
          </a:xfrm>
          <a:prstGeom prst="rect">
            <a:avLst/>
          </a:prstGeom>
        </p:spPr>
      </p:pic>
      <p:sp>
        <p:nvSpPr>
          <p:cNvPr id="13" name="TextBox 12"/>
          <p:cNvSpPr txBox="1"/>
          <p:nvPr/>
        </p:nvSpPr>
        <p:spPr>
          <a:xfrm>
            <a:off x="708816" y="6054977"/>
            <a:ext cx="3012467" cy="369332"/>
          </a:xfrm>
          <a:prstGeom prst="rect">
            <a:avLst/>
          </a:prstGeom>
          <a:noFill/>
        </p:spPr>
        <p:txBody>
          <a:bodyPr wrap="square" rtlCol="0">
            <a:spAutoFit/>
          </a:bodyPr>
          <a:lstStyle/>
          <a:p>
            <a:r>
              <a:rPr lang="en-US" dirty="0" smtClean="0">
                <a:hlinkClick r:id="rId4"/>
              </a:rPr>
              <a:t>La Nina Map</a:t>
            </a:r>
            <a:endParaRPr lang="en-US" dirty="0"/>
          </a:p>
        </p:txBody>
      </p:sp>
    </p:spTree>
    <p:extLst>
      <p:ext uri="{BB962C8B-B14F-4D97-AF65-F5344CB8AC3E}">
        <p14:creationId xmlns:p14="http://schemas.microsoft.com/office/powerpoint/2010/main" val="342815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6205" y="1412623"/>
            <a:ext cx="10431428" cy="1200328"/>
          </a:xfrm>
          <a:prstGeom prst="rect">
            <a:avLst/>
          </a:prstGeom>
          <a:noFill/>
        </p:spPr>
        <p:txBody>
          <a:bodyPr wrap="square" rtlCol="0">
            <a:spAutoFit/>
          </a:bodyPr>
          <a:lstStyle/>
          <a:p>
            <a:r>
              <a:rPr lang="en-US" sz="2400" dirty="0" smtClean="0"/>
              <a:t>What are the benefits of accurately predicting an El Nino or La Nina?</a:t>
            </a:r>
          </a:p>
          <a:p>
            <a:endParaRPr lang="en-US" sz="2400" dirty="0"/>
          </a:p>
          <a:p>
            <a:r>
              <a:rPr lang="en-US" sz="2400" dirty="0" smtClean="0">
                <a:hlinkClick r:id="rId2"/>
              </a:rPr>
              <a:t>Weather Bug</a:t>
            </a:r>
            <a:endParaRPr lang="en-US" sz="2400" dirty="0" smtClean="0"/>
          </a:p>
        </p:txBody>
      </p:sp>
    </p:spTree>
    <p:extLst>
      <p:ext uri="{BB962C8B-B14F-4D97-AF65-F5344CB8AC3E}">
        <p14:creationId xmlns:p14="http://schemas.microsoft.com/office/powerpoint/2010/main" val="11483829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Next Meeting</a:t>
            </a:r>
            <a:endParaRPr lang="en-US" dirty="0"/>
          </a:p>
        </p:txBody>
      </p:sp>
      <p:sp>
        <p:nvSpPr>
          <p:cNvPr id="3" name="Content Placeholder 2"/>
          <p:cNvSpPr>
            <a:spLocks noGrp="1"/>
          </p:cNvSpPr>
          <p:nvPr>
            <p:ph sz="quarter" idx="13"/>
          </p:nvPr>
        </p:nvSpPr>
        <p:spPr/>
        <p:txBody>
          <a:bodyPr/>
          <a:lstStyle/>
          <a:p>
            <a:pPr marL="0" indent="0">
              <a:buNone/>
            </a:pPr>
            <a:r>
              <a:rPr lang="en-US" dirty="0" smtClean="0"/>
              <a:t>Wednesday, October 29  	3:30-5:30</a:t>
            </a:r>
          </a:p>
          <a:p>
            <a:pPr marL="0" indent="0">
              <a:buNone/>
            </a:pPr>
            <a:endParaRPr lang="en-US" dirty="0"/>
          </a:p>
          <a:p>
            <a:pPr marL="0" indent="0">
              <a:buNone/>
            </a:pPr>
            <a:r>
              <a:rPr lang="en-US" dirty="0" smtClean="0"/>
              <a:t>Please complete the feedback sheet – Have </a:t>
            </a:r>
            <a:r>
              <a:rPr lang="en-US" smtClean="0"/>
              <a:t>a great week!</a:t>
            </a:r>
            <a:endParaRPr lang="en-US" dirty="0" smtClean="0"/>
          </a:p>
        </p:txBody>
      </p:sp>
    </p:spTree>
    <p:extLst>
      <p:ext uri="{BB962C8B-B14F-4D97-AF65-F5344CB8AC3E}">
        <p14:creationId xmlns:p14="http://schemas.microsoft.com/office/powerpoint/2010/main" val="3185041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54878"/>
            <a:ext cx="10364451" cy="1596177"/>
          </a:xfrm>
        </p:spPr>
        <p:txBody>
          <a:bodyPr/>
          <a:lstStyle/>
          <a:p>
            <a:pPr algn="l"/>
            <a:r>
              <a:rPr lang="en-US" dirty="0" smtClean="0"/>
              <a:t>Working conditions</a:t>
            </a:r>
            <a:endParaRPr lang="en-US" dirty="0"/>
          </a:p>
        </p:txBody>
      </p:sp>
      <p:sp>
        <p:nvSpPr>
          <p:cNvPr id="3" name="Content Placeholder 2"/>
          <p:cNvSpPr>
            <a:spLocks noGrp="1"/>
          </p:cNvSpPr>
          <p:nvPr>
            <p:ph sz="quarter" idx="13"/>
          </p:nvPr>
        </p:nvSpPr>
        <p:spPr>
          <a:xfrm>
            <a:off x="913774" y="1465571"/>
            <a:ext cx="10363826" cy="5141291"/>
          </a:xfrm>
        </p:spPr>
        <p:txBody>
          <a:bodyPr>
            <a:normAutofit fontScale="55000" lnSpcReduction="20000"/>
          </a:bodyPr>
          <a:lstStyle/>
          <a:p>
            <a:pPr lvl="1"/>
            <a:r>
              <a:rPr lang="en-US" sz="4200" dirty="0"/>
              <a:t>Choose to be present.</a:t>
            </a:r>
          </a:p>
          <a:p>
            <a:pPr marL="457200" lvl="1" indent="0">
              <a:buNone/>
            </a:pPr>
            <a:r>
              <a:rPr lang="en-US" sz="4200" dirty="0"/>
              <a:t>	Bring your best self to the work.</a:t>
            </a:r>
          </a:p>
          <a:p>
            <a:pPr marL="457200" lvl="1" indent="0">
              <a:buNone/>
            </a:pPr>
            <a:r>
              <a:rPr lang="en-US" sz="4200" dirty="0"/>
              <a:t>	Model behavior to inspire others.</a:t>
            </a:r>
          </a:p>
          <a:p>
            <a:pPr lvl="1"/>
            <a:r>
              <a:rPr lang="en-US" sz="4200" dirty="0"/>
              <a:t>Be an active listener. </a:t>
            </a:r>
          </a:p>
          <a:p>
            <a:pPr marL="457200" lvl="1" indent="0">
              <a:buNone/>
            </a:pPr>
            <a:r>
              <a:rPr lang="en-US" sz="4200" dirty="0"/>
              <a:t>	Assume positive intent.</a:t>
            </a:r>
          </a:p>
          <a:p>
            <a:pPr lvl="1"/>
            <a:r>
              <a:rPr lang="en-US" sz="4200" dirty="0"/>
              <a:t>Be part of the discussion.</a:t>
            </a:r>
          </a:p>
          <a:p>
            <a:pPr marL="457200" lvl="1" indent="0">
              <a:buNone/>
            </a:pPr>
            <a:r>
              <a:rPr lang="en-US" sz="4200" dirty="0"/>
              <a:t>	The group loses when you silence yourself</a:t>
            </a:r>
            <a:r>
              <a:rPr lang="en-US" sz="4200" dirty="0" smtClean="0"/>
              <a:t>.</a:t>
            </a:r>
          </a:p>
          <a:p>
            <a:pPr lvl="1"/>
            <a:r>
              <a:rPr lang="en-US" sz="4000" dirty="0"/>
              <a:t>Learning is a process, not an event.</a:t>
            </a:r>
          </a:p>
          <a:p>
            <a:pPr marL="914400" lvl="2" indent="0">
              <a:buNone/>
            </a:pPr>
            <a:r>
              <a:rPr lang="en-US" sz="4000" dirty="0"/>
              <a:t>Be open to outcomes not attached to them.</a:t>
            </a:r>
          </a:p>
          <a:p>
            <a:pPr marL="914400" lvl="2" indent="0">
              <a:buNone/>
            </a:pPr>
            <a:r>
              <a:rPr lang="en-US" sz="4000" dirty="0"/>
              <a:t>Accept not fully know for now.</a:t>
            </a:r>
          </a:p>
          <a:p>
            <a:pPr marL="914400" lvl="2" indent="0">
              <a:buNone/>
            </a:pPr>
            <a:r>
              <a:rPr lang="en-US" sz="4000" dirty="0"/>
              <a:t>The process continues as long as you choose to engage in learning. </a:t>
            </a:r>
          </a:p>
          <a:p>
            <a:pPr marL="457200" lvl="1" indent="0">
              <a:buNone/>
            </a:pPr>
            <a:endParaRPr lang="en-US" sz="2800" dirty="0"/>
          </a:p>
          <a:p>
            <a:pPr marL="457200" lvl="1" indent="0">
              <a:buNone/>
            </a:pPr>
            <a:endParaRPr lang="en-US" sz="2800" dirty="0"/>
          </a:p>
          <a:p>
            <a:endParaRPr lang="en-US" dirty="0"/>
          </a:p>
        </p:txBody>
      </p:sp>
    </p:spTree>
    <p:extLst>
      <p:ext uri="{BB962C8B-B14F-4D97-AF65-F5344CB8AC3E}">
        <p14:creationId xmlns:p14="http://schemas.microsoft.com/office/powerpoint/2010/main" val="967021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Investigation 3.1 - </a:t>
            </a:r>
            <a:r>
              <a:rPr lang="en-US" dirty="0" smtClean="0">
                <a:hlinkClick r:id="rId2"/>
              </a:rPr>
              <a:t>condensation</a:t>
            </a:r>
            <a:endParaRPr lang="en-US" dirty="0"/>
          </a:p>
        </p:txBody>
      </p:sp>
      <p:sp>
        <p:nvSpPr>
          <p:cNvPr id="3" name="Content Placeholder 2"/>
          <p:cNvSpPr>
            <a:spLocks noGrp="1"/>
          </p:cNvSpPr>
          <p:nvPr>
            <p:ph sz="quarter" idx="13"/>
          </p:nvPr>
        </p:nvSpPr>
        <p:spPr/>
        <p:txBody>
          <a:bodyPr/>
          <a:lstStyle/>
          <a:p>
            <a:r>
              <a:rPr lang="en-US" dirty="0" smtClean="0">
                <a:hlinkClick r:id="rId3" action="ppaction://hlinkfile"/>
              </a:rPr>
              <a:t>Where did the water come from? </a:t>
            </a:r>
            <a:endParaRPr lang="en-US" dirty="0" smtClean="0"/>
          </a:p>
          <a:p>
            <a:endParaRPr lang="en-US" dirty="0"/>
          </a:p>
          <a:p>
            <a:pPr marL="0" indent="0">
              <a:buNone/>
            </a:pPr>
            <a:endParaRPr lang="en-US" dirty="0"/>
          </a:p>
        </p:txBody>
      </p:sp>
      <p:sp>
        <p:nvSpPr>
          <p:cNvPr id="4" name="TextBox 3"/>
          <p:cNvSpPr txBox="1"/>
          <p:nvPr/>
        </p:nvSpPr>
        <p:spPr>
          <a:xfrm>
            <a:off x="8989454" y="618517"/>
            <a:ext cx="2472743" cy="369332"/>
          </a:xfrm>
          <a:prstGeom prst="rect">
            <a:avLst/>
          </a:prstGeom>
          <a:noFill/>
        </p:spPr>
        <p:txBody>
          <a:bodyPr wrap="square" rtlCol="0">
            <a:spAutoFit/>
          </a:bodyPr>
          <a:lstStyle/>
          <a:p>
            <a:r>
              <a:rPr lang="en-US" dirty="0" smtClean="0"/>
              <a:t>Engage</a:t>
            </a:r>
            <a:endParaRPr lang="en-US" dirty="0"/>
          </a:p>
        </p:txBody>
      </p:sp>
    </p:spTree>
    <p:extLst>
      <p:ext uri="{BB962C8B-B14F-4D97-AF65-F5344CB8AC3E}">
        <p14:creationId xmlns:p14="http://schemas.microsoft.com/office/powerpoint/2010/main" val="2285713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Two cups of water</a:t>
            </a:r>
            <a:endParaRPr lang="en-US" dirty="0"/>
          </a:p>
        </p:txBody>
      </p:sp>
      <p:sp>
        <p:nvSpPr>
          <p:cNvPr id="4" name="TextBox 3"/>
          <p:cNvSpPr txBox="1"/>
          <p:nvPr/>
        </p:nvSpPr>
        <p:spPr>
          <a:xfrm>
            <a:off x="10277341" y="489397"/>
            <a:ext cx="1120462" cy="369332"/>
          </a:xfrm>
          <a:prstGeom prst="rect">
            <a:avLst/>
          </a:prstGeom>
          <a:noFill/>
        </p:spPr>
        <p:txBody>
          <a:bodyPr wrap="square" rtlCol="0">
            <a:spAutoFit/>
          </a:bodyPr>
          <a:lstStyle/>
          <a:p>
            <a:r>
              <a:rPr lang="en-US" dirty="0" smtClean="0"/>
              <a:t>Explore</a:t>
            </a:r>
            <a:endParaRPr lang="en-US" dirty="0"/>
          </a:p>
        </p:txBody>
      </p:sp>
      <p:sp>
        <p:nvSpPr>
          <p:cNvPr id="5" name="TextBox 4"/>
          <p:cNvSpPr txBox="1"/>
          <p:nvPr/>
        </p:nvSpPr>
        <p:spPr>
          <a:xfrm>
            <a:off x="913775" y="1906073"/>
            <a:ext cx="9840084" cy="4370427"/>
          </a:xfrm>
          <a:prstGeom prst="rect">
            <a:avLst/>
          </a:prstGeom>
          <a:noFill/>
        </p:spPr>
        <p:txBody>
          <a:bodyPr wrap="square" rtlCol="0">
            <a:spAutoFit/>
          </a:bodyPr>
          <a:lstStyle/>
          <a:p>
            <a:r>
              <a:rPr lang="en-US" sz="2400" dirty="0" smtClean="0"/>
              <a:t>Get two cups of water</a:t>
            </a:r>
          </a:p>
          <a:p>
            <a:r>
              <a:rPr lang="en-US" sz="2400" dirty="0"/>
              <a:t>	</a:t>
            </a:r>
            <a:r>
              <a:rPr lang="en-US" sz="2400" dirty="0" smtClean="0"/>
              <a:t>250 mL each</a:t>
            </a:r>
          </a:p>
          <a:p>
            <a:r>
              <a:rPr lang="en-US" sz="2400" dirty="0"/>
              <a:t>	</a:t>
            </a:r>
            <a:r>
              <a:rPr lang="en-US" sz="2400" dirty="0" smtClean="0"/>
              <a:t>one blue, one green</a:t>
            </a:r>
          </a:p>
          <a:p>
            <a:endParaRPr lang="en-US" sz="2400" dirty="0"/>
          </a:p>
          <a:p>
            <a:r>
              <a:rPr lang="en-US" sz="2400" dirty="0" smtClean="0"/>
              <a:t>Make some observations - record</a:t>
            </a:r>
          </a:p>
          <a:p>
            <a:endParaRPr lang="en-US" dirty="0"/>
          </a:p>
          <a:p>
            <a:r>
              <a:rPr lang="en-US" sz="2800" b="1" dirty="0" smtClean="0"/>
              <a:t>Question: </a:t>
            </a:r>
            <a:r>
              <a:rPr lang="en-US" sz="2800" dirty="0" smtClean="0"/>
              <a:t>What causes condensation to form? </a:t>
            </a:r>
          </a:p>
          <a:p>
            <a:endParaRPr lang="en-US" sz="2800" b="1" dirty="0" smtClean="0"/>
          </a:p>
          <a:p>
            <a:r>
              <a:rPr lang="en-US" sz="2800" b="1" dirty="0" smtClean="0"/>
              <a:t>Design an investigation to try to get more information about the liquid that forms on the outside of the cup.</a:t>
            </a:r>
            <a:endParaRPr lang="en-US" sz="2800" b="1" dirty="0"/>
          </a:p>
          <a:p>
            <a:endParaRPr lang="en-US" sz="2800" b="1" dirty="0" smtClean="0"/>
          </a:p>
        </p:txBody>
      </p:sp>
    </p:spTree>
    <p:extLst>
      <p:ext uri="{BB962C8B-B14F-4D97-AF65-F5344CB8AC3E}">
        <p14:creationId xmlns:p14="http://schemas.microsoft.com/office/powerpoint/2010/main" val="6478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 calcmode="lin" valueType="num">
                                      <p:cBhvr additive="base">
                                        <p:cTn id="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anim calcmode="lin" valueType="num">
                                      <p:cBhvr additive="base">
                                        <p:cTn id="1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Claims and evidences</a:t>
            </a:r>
            <a:endParaRPr lang="en-US" dirty="0"/>
          </a:p>
        </p:txBody>
      </p:sp>
      <p:sp>
        <p:nvSpPr>
          <p:cNvPr id="4" name="TextBox 3"/>
          <p:cNvSpPr txBox="1"/>
          <p:nvPr/>
        </p:nvSpPr>
        <p:spPr>
          <a:xfrm>
            <a:off x="1030310" y="1854558"/>
            <a:ext cx="9672034" cy="1754326"/>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When you have finished your investigation and recorded your observations, make a claims and evidence table to answer the question based on what you did for your investigation.</a:t>
            </a:r>
          </a:p>
          <a:p>
            <a:endParaRPr lang="en-US" dirty="0">
              <a:latin typeface="Arial" panose="020B0604020202020204" pitchFamily="34" charset="0"/>
              <a:cs typeface="Arial" panose="020B0604020202020204" pitchFamily="34" charset="0"/>
            </a:endParaRPr>
          </a:p>
          <a:p>
            <a:r>
              <a:rPr lang="en-US" u="sng" dirty="0" smtClean="0">
                <a:latin typeface="Arial" panose="020B0604020202020204" pitchFamily="34" charset="0"/>
                <a:cs typeface="Arial" panose="020B0604020202020204" pitchFamily="34" charset="0"/>
              </a:rPr>
              <a:t>		claim				evidence				reasoning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cxnSp>
        <p:nvCxnSpPr>
          <p:cNvPr id="6" name="Straight Connector 5"/>
          <p:cNvCxnSpPr/>
          <p:nvPr/>
        </p:nvCxnSpPr>
        <p:spPr>
          <a:xfrm>
            <a:off x="3773511" y="2540841"/>
            <a:ext cx="64394" cy="3528811"/>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04931" y="3228029"/>
            <a:ext cx="3000777" cy="1077218"/>
          </a:xfrm>
          <a:prstGeom prst="rect">
            <a:avLst/>
          </a:prstGeom>
          <a:noFill/>
        </p:spPr>
        <p:txBody>
          <a:bodyPr wrap="square" rtlCol="0">
            <a:spAutoFit/>
          </a:bodyPr>
          <a:lstStyle/>
          <a:p>
            <a:pPr algn="ctr"/>
            <a:r>
              <a:rPr lang="en-US" sz="3200" dirty="0" smtClean="0">
                <a:solidFill>
                  <a:srgbClr val="7030A0"/>
                </a:solidFill>
              </a:rPr>
              <a:t>What do you know? </a:t>
            </a:r>
            <a:endParaRPr lang="en-US" sz="3200" dirty="0">
              <a:solidFill>
                <a:srgbClr val="7030A0"/>
              </a:solidFill>
            </a:endParaRPr>
          </a:p>
        </p:txBody>
      </p:sp>
      <p:sp>
        <p:nvSpPr>
          <p:cNvPr id="8" name="TextBox 7"/>
          <p:cNvSpPr txBox="1"/>
          <p:nvPr/>
        </p:nvSpPr>
        <p:spPr>
          <a:xfrm>
            <a:off x="2936382" y="3218854"/>
            <a:ext cx="3825026" cy="1077218"/>
          </a:xfrm>
          <a:prstGeom prst="rect">
            <a:avLst/>
          </a:prstGeom>
          <a:noFill/>
        </p:spPr>
        <p:txBody>
          <a:bodyPr wrap="square" rtlCol="0">
            <a:spAutoFit/>
          </a:bodyPr>
          <a:lstStyle/>
          <a:p>
            <a:pPr algn="ctr"/>
            <a:r>
              <a:rPr lang="en-US" sz="3200" dirty="0" smtClean="0">
                <a:solidFill>
                  <a:schemeClr val="accent6">
                    <a:lumMod val="75000"/>
                  </a:schemeClr>
                </a:solidFill>
              </a:rPr>
              <a:t>How do you</a:t>
            </a:r>
          </a:p>
          <a:p>
            <a:pPr algn="ctr"/>
            <a:r>
              <a:rPr lang="en-US" sz="3200" dirty="0" smtClean="0">
                <a:solidFill>
                  <a:schemeClr val="accent6">
                    <a:lumMod val="75000"/>
                  </a:schemeClr>
                </a:solidFill>
              </a:rPr>
              <a:t> know? </a:t>
            </a:r>
            <a:endParaRPr lang="en-US" sz="3200" dirty="0">
              <a:solidFill>
                <a:schemeClr val="accent6">
                  <a:lumMod val="75000"/>
                </a:schemeClr>
              </a:solidFill>
            </a:endParaRPr>
          </a:p>
        </p:txBody>
      </p:sp>
      <p:sp>
        <p:nvSpPr>
          <p:cNvPr id="9" name="TextBox 8"/>
          <p:cNvSpPr txBox="1"/>
          <p:nvPr/>
        </p:nvSpPr>
        <p:spPr>
          <a:xfrm>
            <a:off x="9053848" y="515155"/>
            <a:ext cx="1648496" cy="369332"/>
          </a:xfrm>
          <a:prstGeom prst="rect">
            <a:avLst/>
          </a:prstGeom>
          <a:noFill/>
        </p:spPr>
        <p:txBody>
          <a:bodyPr wrap="square" rtlCol="0">
            <a:spAutoFit/>
          </a:bodyPr>
          <a:lstStyle/>
          <a:p>
            <a:r>
              <a:rPr lang="en-US" dirty="0" smtClean="0"/>
              <a:t>Explain</a:t>
            </a:r>
            <a:endParaRPr lang="en-US" dirty="0"/>
          </a:p>
        </p:txBody>
      </p:sp>
      <p:sp>
        <p:nvSpPr>
          <p:cNvPr id="10" name="Rectangle 9"/>
          <p:cNvSpPr/>
          <p:nvPr/>
        </p:nvSpPr>
        <p:spPr>
          <a:xfrm>
            <a:off x="6405094" y="3228029"/>
            <a:ext cx="3206841" cy="1846659"/>
          </a:xfrm>
          <a:prstGeom prst="rect">
            <a:avLst/>
          </a:prstGeom>
        </p:spPr>
        <p:txBody>
          <a:bodyPr wrap="square">
            <a:spAutoFit/>
          </a:bodyPr>
          <a:lstStyle/>
          <a:p>
            <a:pPr algn="ctr"/>
            <a:r>
              <a:rPr lang="en-US" sz="3200" dirty="0">
                <a:solidFill>
                  <a:schemeClr val="accent6">
                    <a:lumMod val="75000"/>
                  </a:schemeClr>
                </a:solidFill>
              </a:rPr>
              <a:t>Why does your evidence support your claim?</a:t>
            </a:r>
          </a:p>
          <a:p>
            <a:endParaRPr lang="en-US" dirty="0"/>
          </a:p>
        </p:txBody>
      </p:sp>
      <p:cxnSp>
        <p:nvCxnSpPr>
          <p:cNvPr id="11" name="Straight Connector 10"/>
          <p:cNvCxnSpPr/>
          <p:nvPr/>
        </p:nvCxnSpPr>
        <p:spPr>
          <a:xfrm>
            <a:off x="6372897" y="2608919"/>
            <a:ext cx="64394" cy="35288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614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Adding on - Reasoning</a:t>
            </a:r>
            <a:endParaRPr lang="en-US" dirty="0"/>
          </a:p>
        </p:txBody>
      </p:sp>
      <p:sp>
        <p:nvSpPr>
          <p:cNvPr id="5" name="TextBox 4"/>
          <p:cNvSpPr txBox="1"/>
          <p:nvPr/>
        </p:nvSpPr>
        <p:spPr>
          <a:xfrm>
            <a:off x="1313645" y="1622738"/>
            <a:ext cx="9787944" cy="3970318"/>
          </a:xfrm>
          <a:prstGeom prst="rect">
            <a:avLst/>
          </a:prstGeom>
          <a:noFill/>
        </p:spPr>
        <p:txBody>
          <a:bodyPr wrap="square" rtlCol="0">
            <a:spAutoFit/>
          </a:bodyPr>
          <a:lstStyle/>
          <a:p>
            <a:r>
              <a:rPr lang="en-US" sz="2800" dirty="0" smtClean="0"/>
              <a:t>Why does your evidence support your claim?</a:t>
            </a:r>
          </a:p>
          <a:p>
            <a:endParaRPr lang="en-US" sz="2800" dirty="0"/>
          </a:p>
          <a:p>
            <a:r>
              <a:rPr lang="en-US" sz="2800" b="1" dirty="0" smtClean="0"/>
              <a:t>Claims, Evidence and Reasoning (CER model)</a:t>
            </a:r>
          </a:p>
          <a:p>
            <a:r>
              <a:rPr lang="en-US" sz="2800" dirty="0" smtClean="0"/>
              <a:t>An</a:t>
            </a:r>
            <a:r>
              <a:rPr lang="en-US" sz="2800" dirty="0"/>
              <a:t> </a:t>
            </a:r>
            <a:r>
              <a:rPr lang="en-US" sz="2800" b="1" dirty="0"/>
              <a:t>explanation</a:t>
            </a:r>
            <a:r>
              <a:rPr lang="en-US" sz="2800" dirty="0"/>
              <a:t> consists of:</a:t>
            </a:r>
          </a:p>
          <a:p>
            <a:pPr marL="457200" indent="-457200">
              <a:buFont typeface="Arial" panose="020B0604020202020204" pitchFamily="34" charset="0"/>
              <a:buChar char="•"/>
            </a:pPr>
            <a:r>
              <a:rPr lang="en-US" sz="2800" dirty="0"/>
              <a:t>A claim that answers the question</a:t>
            </a:r>
          </a:p>
          <a:p>
            <a:pPr marL="457200" indent="-457200">
              <a:buFont typeface="Arial" panose="020B0604020202020204" pitchFamily="34" charset="0"/>
              <a:buChar char="•"/>
            </a:pPr>
            <a:r>
              <a:rPr lang="en-US" sz="2800" dirty="0"/>
              <a:t>Evidence from students' data</a:t>
            </a:r>
          </a:p>
          <a:p>
            <a:pPr marL="457200" indent="-457200">
              <a:buFont typeface="Arial" panose="020B0604020202020204" pitchFamily="34" charset="0"/>
              <a:buChar char="•"/>
            </a:pPr>
            <a:r>
              <a:rPr lang="en-US" sz="2800" dirty="0"/>
              <a:t>Reasoning that involves a "rule" or scientific principle that describes why the evidence supports the claim</a:t>
            </a:r>
          </a:p>
          <a:p>
            <a:r>
              <a:rPr lang="en-US" sz="2800" dirty="0" smtClean="0"/>
              <a:t> </a:t>
            </a:r>
            <a:endParaRPr lang="en-US" sz="2800" dirty="0"/>
          </a:p>
        </p:txBody>
      </p:sp>
      <p:sp>
        <p:nvSpPr>
          <p:cNvPr id="6" name="TextBox 5"/>
          <p:cNvSpPr txBox="1"/>
          <p:nvPr/>
        </p:nvSpPr>
        <p:spPr>
          <a:xfrm>
            <a:off x="8937938" y="746975"/>
            <a:ext cx="2163651" cy="369332"/>
          </a:xfrm>
          <a:prstGeom prst="rect">
            <a:avLst/>
          </a:prstGeom>
          <a:noFill/>
        </p:spPr>
        <p:txBody>
          <a:bodyPr wrap="square" rtlCol="0">
            <a:spAutoFit/>
          </a:bodyPr>
          <a:lstStyle/>
          <a:p>
            <a:r>
              <a:rPr lang="en-US" dirty="0" smtClean="0"/>
              <a:t>Explain</a:t>
            </a:r>
            <a:endParaRPr lang="en-US" dirty="0"/>
          </a:p>
        </p:txBody>
      </p:sp>
    </p:spTree>
    <p:extLst>
      <p:ext uri="{BB962C8B-B14F-4D97-AF65-F5344CB8AC3E}">
        <p14:creationId xmlns:p14="http://schemas.microsoft.com/office/powerpoint/2010/main" val="730015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TC104033925[[fn=Droplet]]</Template>
  <TotalTime>1538</TotalTime>
  <Words>1291</Words>
  <Application>Microsoft Office PowerPoint</Application>
  <PresentationFormat>Widescreen</PresentationFormat>
  <Paragraphs>292</Paragraphs>
  <Slides>45</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Kristen ITC</vt:lpstr>
      <vt:lpstr>Tw Cen MT</vt:lpstr>
      <vt:lpstr>Droplet</vt:lpstr>
      <vt:lpstr>Fifth Grade Foss PD, Pt 2</vt:lpstr>
      <vt:lpstr>AGENDA</vt:lpstr>
      <vt:lpstr>Checking in….</vt:lpstr>
      <vt:lpstr>A Cloud is born…pre set up </vt:lpstr>
      <vt:lpstr>Working conditions</vt:lpstr>
      <vt:lpstr>Investigation 3.1 - condensation</vt:lpstr>
      <vt:lpstr>Two cups of water</vt:lpstr>
      <vt:lpstr>Claims and evidences</vt:lpstr>
      <vt:lpstr>Adding on - Reasoning</vt:lpstr>
      <vt:lpstr>Example</vt:lpstr>
      <vt:lpstr>Where does condensation occur?  </vt:lpstr>
      <vt:lpstr>The condensation chamber!!!!!! </vt:lpstr>
      <vt:lpstr>Ice and water system</vt:lpstr>
      <vt:lpstr>PowerPoint Presentation</vt:lpstr>
      <vt:lpstr>Back to the probe</vt:lpstr>
      <vt:lpstr>A cloud is born</vt:lpstr>
      <vt:lpstr>PowerPoint Presentation</vt:lpstr>
      <vt:lpstr>What’s happening to the salt?</vt:lpstr>
      <vt:lpstr>Condensation nuclei</vt:lpstr>
      <vt:lpstr>PowerPoint Presentation</vt:lpstr>
      <vt:lpstr>Looking at the aerosols in the air</vt:lpstr>
      <vt:lpstr>PowerPoint Presentation</vt:lpstr>
      <vt:lpstr>PowerPoint Presentation</vt:lpstr>
      <vt:lpstr>Cloud identification</vt:lpstr>
      <vt:lpstr>Identifying Characteristics</vt:lpstr>
      <vt:lpstr>PowerPoint Presentation</vt:lpstr>
      <vt:lpstr>PowerPoint Presentation</vt:lpstr>
      <vt:lpstr>Cloud game </vt:lpstr>
      <vt:lpstr>PowerPoint Presentation</vt:lpstr>
      <vt:lpstr>S’cool Data collection</vt:lpstr>
      <vt:lpstr>Jet stream</vt:lpstr>
      <vt:lpstr>Air masses</vt:lpstr>
      <vt:lpstr>PowerPoint Presentation</vt:lpstr>
      <vt:lpstr>PowerPoint Presentation</vt:lpstr>
      <vt:lpstr>Use you KLW chart</vt:lpstr>
      <vt:lpstr>PowerPoint Presentation</vt:lpstr>
      <vt:lpstr>Jet Steam Changes throughout the year</vt:lpstr>
      <vt:lpstr>PowerPoint Presentation</vt:lpstr>
      <vt:lpstr>El Nino and La Nina</vt:lpstr>
      <vt:lpstr>El Nino</vt:lpstr>
      <vt:lpstr>National Geographic video</vt:lpstr>
      <vt:lpstr>PowerPoint Presentation</vt:lpstr>
      <vt:lpstr>La Nina</vt:lpstr>
      <vt:lpstr>PowerPoint Presentation</vt:lpstr>
      <vt:lpstr>Next Meeting</vt:lpstr>
    </vt:vector>
  </TitlesOfParts>
  <Company>Buncombe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Fifth Grade Foss PD, Pt 2</dc:title>
  <dc:creator>Carla Billups</dc:creator>
  <cp:lastModifiedBy>Carla Billups</cp:lastModifiedBy>
  <cp:revision>57</cp:revision>
  <dcterms:created xsi:type="dcterms:W3CDTF">2014-10-21T22:41:16Z</dcterms:created>
  <dcterms:modified xsi:type="dcterms:W3CDTF">2014-12-16T14:13:47Z</dcterms:modified>
</cp:coreProperties>
</file>