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39"/>
  </p:notesMasterIdLst>
  <p:handoutMasterIdLst>
    <p:handoutMasterId r:id="rId40"/>
  </p:handoutMasterIdLst>
  <p:sldIdLst>
    <p:sldId id="265" r:id="rId3"/>
    <p:sldId id="266" r:id="rId4"/>
    <p:sldId id="267" r:id="rId5"/>
    <p:sldId id="269" r:id="rId6"/>
    <p:sldId id="268" r:id="rId7"/>
    <p:sldId id="272" r:id="rId8"/>
    <p:sldId id="271" r:id="rId9"/>
    <p:sldId id="273" r:id="rId10"/>
    <p:sldId id="274" r:id="rId11"/>
    <p:sldId id="275" r:id="rId12"/>
    <p:sldId id="276" r:id="rId13"/>
    <p:sldId id="286" r:id="rId14"/>
    <p:sldId id="310" r:id="rId15"/>
    <p:sldId id="279" r:id="rId16"/>
    <p:sldId id="281" r:id="rId17"/>
    <p:sldId id="283" r:id="rId18"/>
    <p:sldId id="287" r:id="rId19"/>
    <p:sldId id="284" r:id="rId20"/>
    <p:sldId id="308" r:id="rId21"/>
    <p:sldId id="309" r:id="rId22"/>
    <p:sldId id="288" r:id="rId23"/>
    <p:sldId id="312" r:id="rId24"/>
    <p:sldId id="313" r:id="rId25"/>
    <p:sldId id="289" r:id="rId26"/>
    <p:sldId id="290" r:id="rId27"/>
    <p:sldId id="291" r:id="rId28"/>
    <p:sldId id="292" r:id="rId29"/>
    <p:sldId id="293" r:id="rId30"/>
    <p:sldId id="294" r:id="rId31"/>
    <p:sldId id="295" r:id="rId32"/>
    <p:sldId id="311" r:id="rId33"/>
    <p:sldId id="298" r:id="rId34"/>
    <p:sldId id="304" r:id="rId35"/>
    <p:sldId id="305" r:id="rId36"/>
    <p:sldId id="306" r:id="rId37"/>
    <p:sldId id="30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1" autoAdjust="0"/>
    <p:restoredTop sz="94660"/>
  </p:normalViewPr>
  <p:slideViewPr>
    <p:cSldViewPr snapToGrid="0" showGuides="1">
      <p:cViewPr varScale="1">
        <p:scale>
          <a:sx n="68" d="100"/>
          <a:sy n="68" d="100"/>
        </p:scale>
        <p:origin x="96" y="21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9/18/2014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9/18/2014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9/18/2014</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fossweb.co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livebinders.com/play/play?id=126943"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61125"/>
            <a:ext cx="9144000" cy="1655762"/>
          </a:xfrm>
        </p:spPr>
        <p:txBody>
          <a:bodyPr>
            <a:noAutofit/>
          </a:bodyPr>
          <a:lstStyle/>
          <a:p>
            <a:r>
              <a:rPr lang="en-US" sz="3600" dirty="0" smtClean="0">
                <a:solidFill>
                  <a:schemeClr val="accent1">
                    <a:lumMod val="50000"/>
                  </a:schemeClr>
                </a:solidFill>
              </a:rPr>
              <a:t>Welcome</a:t>
            </a:r>
          </a:p>
          <a:p>
            <a:r>
              <a:rPr lang="en-US" sz="3600" dirty="0" smtClean="0">
                <a:solidFill>
                  <a:schemeClr val="accent1">
                    <a:lumMod val="50000"/>
                  </a:schemeClr>
                </a:solidFill>
              </a:rPr>
              <a:t>Please open your science notebook and make a table of contents page. Also make a name tent </a:t>
            </a:r>
            <a:r>
              <a:rPr lang="en-US" sz="3600" dirty="0" smtClean="0">
                <a:solidFill>
                  <a:schemeClr val="accent1">
                    <a:lumMod val="50000"/>
                  </a:schemeClr>
                </a:solidFill>
              </a:rPr>
              <a:t>with your name and school </a:t>
            </a:r>
            <a:r>
              <a:rPr lang="en-US" sz="3600" dirty="0" smtClean="0">
                <a:solidFill>
                  <a:schemeClr val="accent1">
                    <a:lumMod val="50000"/>
                  </a:schemeClr>
                </a:solidFill>
              </a:rPr>
              <a:t>I can get to </a:t>
            </a:r>
            <a:r>
              <a:rPr lang="en-US" sz="3600" dirty="0" smtClean="0">
                <a:solidFill>
                  <a:schemeClr val="accent1">
                    <a:lumMod val="50000"/>
                  </a:schemeClr>
                </a:solidFill>
              </a:rPr>
              <a:t>know you better.</a:t>
            </a:r>
            <a:endParaRPr lang="en-US" sz="3600" dirty="0" smtClean="0">
              <a:solidFill>
                <a:schemeClr val="accent1">
                  <a:lumMod val="50000"/>
                </a:schemeClr>
              </a:solidFill>
            </a:endParaRPr>
          </a:p>
          <a:p>
            <a:r>
              <a:rPr lang="en-US" sz="3600" dirty="0" smtClean="0">
                <a:solidFill>
                  <a:schemeClr val="accent1">
                    <a:lumMod val="50000"/>
                  </a:schemeClr>
                </a:solidFill>
              </a:rPr>
              <a:t>Thank you, Carla</a:t>
            </a:r>
            <a:endParaRPr lang="en-US" sz="3600" dirty="0">
              <a:solidFill>
                <a:schemeClr val="accent1">
                  <a:lumMod val="50000"/>
                </a:schemeClr>
              </a:solidFill>
            </a:endParaRPr>
          </a:p>
        </p:txBody>
      </p:sp>
      <p:sp>
        <p:nvSpPr>
          <p:cNvPr id="2" name="Title 1"/>
          <p:cNvSpPr>
            <a:spLocks noGrp="1"/>
          </p:cNvSpPr>
          <p:nvPr>
            <p:ph type="ctrTitle"/>
          </p:nvPr>
        </p:nvSpPr>
        <p:spPr>
          <a:xfrm>
            <a:off x="1524000" y="1041400"/>
            <a:ext cx="9144000" cy="1315434"/>
          </a:xfrm>
        </p:spPr>
        <p:txBody>
          <a:bodyPr/>
          <a:lstStyle/>
          <a:p>
            <a:r>
              <a:rPr lang="en-US" dirty="0" smtClean="0"/>
              <a:t>Weather on Earth</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34152" y="321539"/>
            <a:ext cx="2369713" cy="400110"/>
          </a:xfrm>
          <a:prstGeom prst="rect">
            <a:avLst/>
          </a:prstGeom>
          <a:noFill/>
          <a:ln>
            <a:solidFill>
              <a:schemeClr val="bg2"/>
            </a:solidFill>
          </a:ln>
        </p:spPr>
        <p:txBody>
          <a:bodyPr wrap="square" rtlCol="0" anchor="ctr" anchorCtr="1">
            <a:spAutoFit/>
          </a:bodyPr>
          <a:lstStyle/>
          <a:p>
            <a:pPr algn="r"/>
            <a:r>
              <a:rPr lang="en-US" sz="2000" dirty="0" smtClean="0">
                <a:solidFill>
                  <a:schemeClr val="accent1">
                    <a:lumMod val="50000"/>
                  </a:schemeClr>
                </a:solidFill>
              </a:rPr>
              <a:t>Explain</a:t>
            </a:r>
            <a:endParaRPr lang="en-US" sz="2000" dirty="0">
              <a:solidFill>
                <a:schemeClr val="accent1">
                  <a:lumMod val="50000"/>
                </a:schemeClr>
              </a:solidFill>
            </a:endParaRPr>
          </a:p>
        </p:txBody>
      </p:sp>
      <p:sp>
        <p:nvSpPr>
          <p:cNvPr id="2" name="TextBox 1"/>
          <p:cNvSpPr txBox="1"/>
          <p:nvPr/>
        </p:nvSpPr>
        <p:spPr>
          <a:xfrm>
            <a:off x="2060620" y="1024838"/>
            <a:ext cx="8925059" cy="769441"/>
          </a:xfrm>
          <a:prstGeom prst="rect">
            <a:avLst/>
          </a:prstGeom>
          <a:noFill/>
          <a:ln>
            <a:solidFill>
              <a:schemeClr val="bg2"/>
            </a:solidFill>
          </a:ln>
        </p:spPr>
        <p:txBody>
          <a:bodyPr wrap="square" rtlCol="0" anchor="ctr" anchorCtr="1">
            <a:spAutoFit/>
          </a:bodyPr>
          <a:lstStyle/>
          <a:p>
            <a:r>
              <a:rPr lang="en-US" sz="4400" dirty="0" smtClean="0">
                <a:solidFill>
                  <a:schemeClr val="accent1">
                    <a:lumMod val="75000"/>
                  </a:schemeClr>
                </a:solidFill>
              </a:rPr>
              <a:t>Vocabulary</a:t>
            </a:r>
          </a:p>
        </p:txBody>
      </p:sp>
      <p:sp>
        <p:nvSpPr>
          <p:cNvPr id="4" name="Content Placeholder 3"/>
          <p:cNvSpPr>
            <a:spLocks noGrp="1"/>
          </p:cNvSpPr>
          <p:nvPr>
            <p:ph sz="half" idx="1"/>
          </p:nvPr>
        </p:nvSpPr>
        <p:spPr>
          <a:xfrm>
            <a:off x="1556821" y="2506662"/>
            <a:ext cx="9428857" cy="4351338"/>
          </a:xfrm>
        </p:spPr>
        <p:txBody>
          <a:bodyPr/>
          <a:lstStyle/>
          <a:p>
            <a:pPr marL="0" indent="0" algn="ctr">
              <a:buNone/>
            </a:pPr>
            <a:r>
              <a:rPr lang="en-US" dirty="0" smtClean="0"/>
              <a:t>compressed</a:t>
            </a:r>
          </a:p>
          <a:p>
            <a:pPr marL="0" indent="0" algn="ctr">
              <a:buNone/>
            </a:pPr>
            <a:endParaRPr lang="en-US" dirty="0"/>
          </a:p>
          <a:p>
            <a:pPr marL="0" indent="0" algn="ctr">
              <a:buNone/>
            </a:pPr>
            <a:endParaRPr lang="en-US" dirty="0" smtClean="0"/>
          </a:p>
          <a:p>
            <a:pPr marL="0" indent="0" algn="ctr">
              <a:buNone/>
            </a:pPr>
            <a:r>
              <a:rPr lang="en-US" dirty="0" smtClean="0"/>
              <a:t>pressure</a:t>
            </a:r>
          </a:p>
          <a:p>
            <a:pPr marL="0" indent="0" algn="ctr">
              <a:buNone/>
            </a:pPr>
            <a:endParaRPr lang="en-US" dirty="0" smtClean="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8505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71977" y="1313645"/>
            <a:ext cx="9890975" cy="4863318"/>
          </a:xfrm>
        </p:spPr>
        <p:txBody>
          <a:bodyPr/>
          <a:lstStyle/>
          <a:p>
            <a:r>
              <a:rPr lang="en-US" dirty="0" smtClean="0">
                <a:solidFill>
                  <a:schemeClr val="accent1">
                    <a:lumMod val="75000"/>
                  </a:schemeClr>
                </a:solidFill>
              </a:rPr>
              <a:t>What can you tell us about air? </a:t>
            </a:r>
            <a:endParaRPr lang="en-US" dirty="0" smtClean="0">
              <a:solidFill>
                <a:schemeClr val="accent1">
                  <a:lumMod val="75000"/>
                </a:schemeClr>
              </a:solidFill>
            </a:endParaRPr>
          </a:p>
          <a:p>
            <a:pPr marL="0" indent="0">
              <a:buNone/>
            </a:pPr>
            <a:endParaRPr lang="en-US" u="sng" dirty="0" smtClean="0">
              <a:solidFill>
                <a:schemeClr val="accent1">
                  <a:lumMod val="75000"/>
                </a:schemeClr>
              </a:solidFill>
            </a:endParaRPr>
          </a:p>
          <a:p>
            <a:pPr marL="0" indent="0">
              <a:buNone/>
            </a:pPr>
            <a:r>
              <a:rPr lang="en-US" u="sng" dirty="0" smtClean="0">
                <a:solidFill>
                  <a:schemeClr val="accent1">
                    <a:lumMod val="75000"/>
                  </a:schemeClr>
                </a:solidFill>
              </a:rPr>
              <a:t>		CLAIM			EVIDENCE			</a:t>
            </a:r>
            <a:endParaRPr lang="en-US" dirty="0">
              <a:solidFill>
                <a:schemeClr val="accent1">
                  <a:lumMod val="75000"/>
                </a:schemeClr>
              </a:solidFill>
            </a:endParaRPr>
          </a:p>
        </p:txBody>
      </p:sp>
      <p:sp>
        <p:nvSpPr>
          <p:cNvPr id="5" name="TextBox 4"/>
          <p:cNvSpPr txBox="1"/>
          <p:nvPr/>
        </p:nvSpPr>
        <p:spPr>
          <a:xfrm>
            <a:off x="9697790" y="431009"/>
            <a:ext cx="1622738" cy="400110"/>
          </a:xfrm>
          <a:prstGeom prst="rect">
            <a:avLst/>
          </a:prstGeom>
          <a:noFill/>
          <a:ln>
            <a:solidFill>
              <a:schemeClr val="bg2"/>
            </a:solidFill>
          </a:ln>
        </p:spPr>
        <p:txBody>
          <a:bodyPr wrap="square" rtlCol="0" anchor="ctr" anchorCtr="1">
            <a:spAutoFit/>
          </a:bodyPr>
          <a:lstStyle/>
          <a:p>
            <a:pPr algn="r"/>
            <a:r>
              <a:rPr lang="en-US" sz="2000" dirty="0" smtClean="0">
                <a:solidFill>
                  <a:schemeClr val="accent1">
                    <a:lumMod val="75000"/>
                  </a:schemeClr>
                </a:solidFill>
              </a:rPr>
              <a:t>Explain</a:t>
            </a:r>
            <a:endParaRPr lang="en-US" sz="2000" dirty="0">
              <a:solidFill>
                <a:schemeClr val="accent1">
                  <a:lumMod val="75000"/>
                </a:schemeClr>
              </a:solidFill>
            </a:endParaRPr>
          </a:p>
        </p:txBody>
      </p:sp>
      <p:cxnSp>
        <p:nvCxnSpPr>
          <p:cNvPr id="7" name="Straight Connector 6"/>
          <p:cNvCxnSpPr/>
          <p:nvPr/>
        </p:nvCxnSpPr>
        <p:spPr>
          <a:xfrm>
            <a:off x="5628068" y="2137893"/>
            <a:ext cx="25757" cy="3528811"/>
          </a:xfrm>
          <a:prstGeom prst="line">
            <a:avLst/>
          </a:prstGeom>
          <a:ln w="22225">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
        <p:nvSpPr>
          <p:cNvPr id="8" name="TextBox 7"/>
          <p:cNvSpPr txBox="1"/>
          <p:nvPr/>
        </p:nvSpPr>
        <p:spPr>
          <a:xfrm>
            <a:off x="6555543" y="3145139"/>
            <a:ext cx="3038622" cy="1200329"/>
          </a:xfrm>
          <a:prstGeom prst="rect">
            <a:avLst/>
          </a:prstGeom>
          <a:noFill/>
          <a:ln>
            <a:solidFill>
              <a:schemeClr val="bg2"/>
            </a:solidFill>
          </a:ln>
        </p:spPr>
        <p:txBody>
          <a:bodyPr wrap="square" rtlCol="0" anchor="ctr" anchorCtr="1">
            <a:spAutoFit/>
          </a:bodyPr>
          <a:lstStyle/>
          <a:p>
            <a:pPr algn="ctr"/>
            <a:r>
              <a:rPr lang="en-US" sz="2400" dirty="0" smtClean="0">
                <a:solidFill>
                  <a:schemeClr val="accent1">
                    <a:lumMod val="75000"/>
                  </a:schemeClr>
                </a:solidFill>
              </a:rPr>
              <a:t>Observations that you made that support the claim.</a:t>
            </a:r>
            <a:endParaRPr lang="en-US" sz="2400" dirty="0">
              <a:solidFill>
                <a:schemeClr val="accent1">
                  <a:lumMod val="75000"/>
                </a:schemeClr>
              </a:solidFill>
            </a:endParaRPr>
          </a:p>
        </p:txBody>
      </p:sp>
      <p:sp>
        <p:nvSpPr>
          <p:cNvPr id="9" name="TextBox 8"/>
          <p:cNvSpPr txBox="1"/>
          <p:nvPr/>
        </p:nvSpPr>
        <p:spPr>
          <a:xfrm>
            <a:off x="1687728" y="3145138"/>
            <a:ext cx="3038622" cy="1200329"/>
          </a:xfrm>
          <a:prstGeom prst="rect">
            <a:avLst/>
          </a:prstGeom>
          <a:noFill/>
          <a:ln>
            <a:solidFill>
              <a:schemeClr val="bg2"/>
            </a:solidFill>
          </a:ln>
        </p:spPr>
        <p:txBody>
          <a:bodyPr wrap="square" rtlCol="0" anchor="ctr" anchorCtr="1">
            <a:spAutoFit/>
          </a:bodyPr>
          <a:lstStyle/>
          <a:p>
            <a:pPr algn="ctr"/>
            <a:r>
              <a:rPr lang="en-US" sz="2400" dirty="0" smtClean="0">
                <a:solidFill>
                  <a:schemeClr val="accent1">
                    <a:lumMod val="75000"/>
                  </a:schemeClr>
                </a:solidFill>
              </a:rPr>
              <a:t>A scientific statement that answers the question. </a:t>
            </a:r>
            <a:endParaRPr lang="en-US" sz="2400" dirty="0">
              <a:solidFill>
                <a:schemeClr val="accent1">
                  <a:lumMod val="75000"/>
                </a:schemeClr>
              </a:solidFill>
            </a:endParaRPr>
          </a:p>
        </p:txBody>
      </p:sp>
      <p:sp>
        <p:nvSpPr>
          <p:cNvPr id="2" name="TextBox 1"/>
          <p:cNvSpPr txBox="1"/>
          <p:nvPr/>
        </p:nvSpPr>
        <p:spPr>
          <a:xfrm>
            <a:off x="1532586" y="5915350"/>
            <a:ext cx="3193764" cy="523220"/>
          </a:xfrm>
          <a:prstGeom prst="rect">
            <a:avLst/>
          </a:prstGeom>
          <a:noFill/>
          <a:ln>
            <a:solidFill>
              <a:schemeClr val="bg2"/>
            </a:solidFill>
          </a:ln>
        </p:spPr>
        <p:txBody>
          <a:bodyPr wrap="square" rtlCol="0" anchor="ctr" anchorCtr="1">
            <a:spAutoFit/>
          </a:bodyPr>
          <a:lstStyle/>
          <a:p>
            <a:r>
              <a:rPr lang="en-US" sz="2800" dirty="0" smtClean="0">
                <a:solidFill>
                  <a:schemeClr val="accent1">
                    <a:lumMod val="75000"/>
                  </a:schemeClr>
                </a:solidFill>
                <a:hlinkClick r:id="rId2"/>
              </a:rPr>
              <a:t> Extend -  Videos</a:t>
            </a:r>
            <a:endParaRPr lang="en-US" sz="2800" dirty="0">
              <a:solidFill>
                <a:schemeClr val="accent1">
                  <a:lumMod val="75000"/>
                </a:schemeClr>
              </a:solidFill>
            </a:endParaRPr>
          </a:p>
        </p:txBody>
      </p:sp>
      <p:sp>
        <p:nvSpPr>
          <p:cNvPr id="4" name="TextBox 3"/>
          <p:cNvSpPr txBox="1"/>
          <p:nvPr/>
        </p:nvSpPr>
        <p:spPr>
          <a:xfrm>
            <a:off x="4365938" y="5918830"/>
            <a:ext cx="7083380" cy="461665"/>
          </a:xfrm>
          <a:prstGeom prst="rect">
            <a:avLst/>
          </a:prstGeom>
          <a:noFill/>
          <a:ln>
            <a:solidFill>
              <a:schemeClr val="bg2"/>
            </a:solidFill>
          </a:ln>
        </p:spPr>
        <p:txBody>
          <a:bodyPr wrap="square" rtlCol="0" anchor="ctr" anchorCtr="1">
            <a:spAutoFit/>
          </a:bodyPr>
          <a:lstStyle/>
          <a:p>
            <a:r>
              <a:rPr lang="en-US" sz="2400" dirty="0" smtClean="0">
                <a:solidFill>
                  <a:schemeClr val="accent1">
                    <a:lumMod val="75000"/>
                  </a:schemeClr>
                </a:solidFill>
              </a:rPr>
              <a:t>What can we add to our claim and evidence chart?</a:t>
            </a:r>
            <a:endParaRPr lang="en-US" sz="2400" dirty="0">
              <a:solidFill>
                <a:schemeClr val="accent1">
                  <a:lumMod val="75000"/>
                </a:schemeClr>
              </a:solidFill>
            </a:endParaRPr>
          </a:p>
        </p:txBody>
      </p:sp>
    </p:spTree>
    <p:extLst>
      <p:ext uri="{BB962C8B-B14F-4D97-AF65-F5344CB8AC3E}">
        <p14:creationId xmlns:p14="http://schemas.microsoft.com/office/powerpoint/2010/main" val="244867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1416676" y="965915"/>
            <a:ext cx="9943529" cy="5211048"/>
          </a:xfrm>
        </p:spPr>
        <p:txBody>
          <a:bodyPr>
            <a:normAutofit/>
          </a:bodyPr>
          <a:lstStyle/>
          <a:p>
            <a:pPr marL="0" indent="0">
              <a:buNone/>
            </a:pPr>
            <a:r>
              <a:rPr lang="en-US" sz="4000" dirty="0" smtClean="0">
                <a:solidFill>
                  <a:schemeClr val="accent1">
                    <a:lumMod val="50000"/>
                  </a:schemeClr>
                </a:solidFill>
              </a:rPr>
              <a:t>What is air?</a:t>
            </a:r>
            <a:r>
              <a:rPr lang="en-US" sz="3200" dirty="0" smtClean="0">
                <a:solidFill>
                  <a:schemeClr val="accent1">
                    <a:lumMod val="50000"/>
                  </a:schemeClr>
                </a:solidFill>
              </a:rPr>
              <a:t> </a:t>
            </a:r>
          </a:p>
          <a:p>
            <a:pPr marL="0" indent="0">
              <a:buNone/>
            </a:pPr>
            <a:endParaRPr lang="en-US" sz="3200" dirty="0">
              <a:solidFill>
                <a:schemeClr val="accent1">
                  <a:lumMod val="50000"/>
                </a:schemeClr>
              </a:solidFill>
            </a:endParaRPr>
          </a:p>
          <a:p>
            <a:pPr marL="0" indent="0">
              <a:buNone/>
            </a:pPr>
            <a:r>
              <a:rPr lang="en-US" sz="3200" dirty="0" smtClean="0">
                <a:solidFill>
                  <a:schemeClr val="accent1">
                    <a:lumMod val="75000"/>
                  </a:schemeClr>
                </a:solidFill>
              </a:rPr>
              <a:t>Write a conclusion in your notebook that answers the question using claims and evidences form the experie</a:t>
            </a:r>
            <a:r>
              <a:rPr lang="en-US" sz="3200" dirty="0" smtClean="0">
                <a:solidFill>
                  <a:schemeClr val="accent1">
                    <a:lumMod val="75000"/>
                  </a:schemeClr>
                </a:solidFill>
              </a:rPr>
              <a:t>nce. </a:t>
            </a:r>
            <a:endParaRPr lang="en-US" sz="3200" dirty="0" smtClean="0">
              <a:solidFill>
                <a:schemeClr val="accent1">
                  <a:lumMod val="75000"/>
                </a:schemeClr>
              </a:solidFill>
            </a:endParaRPr>
          </a:p>
        </p:txBody>
      </p:sp>
      <p:sp>
        <p:nvSpPr>
          <p:cNvPr id="4" name="Title 3"/>
          <p:cNvSpPr>
            <a:spLocks noGrp="1"/>
          </p:cNvSpPr>
          <p:nvPr>
            <p:ph type="title"/>
          </p:nvPr>
        </p:nvSpPr>
        <p:spPr>
          <a:xfrm>
            <a:off x="9298546" y="210578"/>
            <a:ext cx="2351468" cy="755337"/>
          </a:xfrm>
        </p:spPr>
        <p:txBody>
          <a:bodyPr>
            <a:normAutofit/>
          </a:bodyPr>
          <a:lstStyle/>
          <a:p>
            <a:pPr algn="r"/>
            <a:r>
              <a:rPr lang="en-US" sz="2000" dirty="0" smtClean="0"/>
              <a:t>Evaluate</a:t>
            </a:r>
            <a:endParaRPr lang="en-US" sz="2000" dirty="0"/>
          </a:p>
        </p:txBody>
      </p:sp>
    </p:spTree>
    <p:extLst>
      <p:ext uri="{BB962C8B-B14F-4D97-AF65-F5344CB8AC3E}">
        <p14:creationId xmlns:p14="http://schemas.microsoft.com/office/powerpoint/2010/main" val="74882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561514"/>
            <a:ext cx="9614115" cy="5022166"/>
          </a:xfrm>
        </p:spPr>
        <p:txBody>
          <a:bodyPr>
            <a:normAutofit fontScale="92500"/>
          </a:bodyPr>
          <a:lstStyle/>
          <a:p>
            <a:pPr marL="0" indent="0">
              <a:buNone/>
            </a:pPr>
            <a:r>
              <a:rPr lang="en-US" dirty="0" smtClean="0"/>
              <a:t>1. Asking </a:t>
            </a:r>
            <a:r>
              <a:rPr lang="en-US" dirty="0"/>
              <a:t>Questions (Science) and Defining Problems (Engineering)</a:t>
            </a:r>
          </a:p>
          <a:p>
            <a:pPr marL="0" indent="0">
              <a:buNone/>
            </a:pPr>
            <a:r>
              <a:rPr lang="en-US" dirty="0"/>
              <a:t>2. Developing and Using Models</a:t>
            </a:r>
          </a:p>
          <a:p>
            <a:pPr marL="0" indent="0">
              <a:buNone/>
            </a:pPr>
            <a:r>
              <a:rPr lang="en-US" dirty="0"/>
              <a:t>3. Planning and Carrying Out Investigations</a:t>
            </a:r>
          </a:p>
          <a:p>
            <a:pPr marL="0" indent="0">
              <a:buNone/>
            </a:pPr>
            <a:r>
              <a:rPr lang="en-US" dirty="0"/>
              <a:t>4. Analyzing and Interpreting Data</a:t>
            </a:r>
          </a:p>
          <a:p>
            <a:pPr marL="0" indent="0">
              <a:buNone/>
            </a:pPr>
            <a:r>
              <a:rPr lang="en-US" dirty="0"/>
              <a:t>5. Using Mathematics, Information and Computer Technology, and </a:t>
            </a:r>
          </a:p>
          <a:p>
            <a:pPr marL="0" indent="0">
              <a:buNone/>
            </a:pPr>
            <a:r>
              <a:rPr lang="en-US" dirty="0"/>
              <a:t>Computational Thinking</a:t>
            </a:r>
          </a:p>
          <a:p>
            <a:pPr marL="0" indent="0">
              <a:buNone/>
            </a:pPr>
            <a:r>
              <a:rPr lang="en-US" dirty="0"/>
              <a:t>6. Constructing Explanations (Science) and Designing Solutions </a:t>
            </a:r>
          </a:p>
          <a:p>
            <a:pPr marL="0" indent="0">
              <a:buNone/>
            </a:pPr>
            <a:r>
              <a:rPr lang="en-US" dirty="0"/>
              <a:t>(Engineering)</a:t>
            </a:r>
          </a:p>
          <a:p>
            <a:pPr marL="0" indent="0">
              <a:buNone/>
            </a:pPr>
            <a:r>
              <a:rPr lang="en-US" dirty="0"/>
              <a:t>7. Engaging in Argument from Evidence</a:t>
            </a:r>
          </a:p>
          <a:p>
            <a:pPr marL="0" indent="0">
              <a:buNone/>
            </a:pPr>
            <a:r>
              <a:rPr lang="en-US" dirty="0"/>
              <a:t>8. Obtaining, Evaluating, and Communicating Information</a:t>
            </a:r>
            <a:endParaRPr lang="en-US" dirty="0" smtClean="0"/>
          </a:p>
          <a:p>
            <a:pPr marL="0" indent="0">
              <a:buNone/>
            </a:pPr>
            <a:endParaRPr lang="en-US" dirty="0" smtClean="0"/>
          </a:p>
        </p:txBody>
      </p:sp>
      <p:sp>
        <p:nvSpPr>
          <p:cNvPr id="4" name="Title 3"/>
          <p:cNvSpPr>
            <a:spLocks noGrp="1"/>
          </p:cNvSpPr>
          <p:nvPr>
            <p:ph type="title"/>
          </p:nvPr>
        </p:nvSpPr>
        <p:spPr>
          <a:xfrm>
            <a:off x="1569700" y="365125"/>
            <a:ext cx="9784100" cy="1325563"/>
          </a:xfrm>
        </p:spPr>
        <p:txBody>
          <a:bodyPr/>
          <a:lstStyle/>
          <a:p>
            <a:r>
              <a:rPr lang="en-US" dirty="0" smtClean="0"/>
              <a:t>Science and Engineering Practices</a:t>
            </a:r>
            <a:endParaRPr lang="en-US" dirty="0"/>
          </a:p>
        </p:txBody>
      </p:sp>
    </p:spTree>
    <p:extLst>
      <p:ext uri="{BB962C8B-B14F-4D97-AF65-F5344CB8AC3E}">
        <p14:creationId xmlns:p14="http://schemas.microsoft.com/office/powerpoint/2010/main" val="2316295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69638" y="1648485"/>
            <a:ext cx="7829823" cy="2746427"/>
          </a:xfrm>
        </p:spPr>
        <p:txBody>
          <a:bodyPr>
            <a:normAutofit/>
          </a:bodyPr>
          <a:lstStyle/>
          <a:p>
            <a:pPr marL="0" indent="0">
              <a:buNone/>
            </a:pPr>
            <a:endParaRPr lang="en-US" dirty="0" smtClean="0"/>
          </a:p>
          <a:p>
            <a:endParaRPr lang="en-US" u="sng" dirty="0"/>
          </a:p>
          <a:p>
            <a:endParaRPr lang="en-US" u="sng" dirty="0"/>
          </a:p>
        </p:txBody>
      </p:sp>
      <p:sp>
        <p:nvSpPr>
          <p:cNvPr id="4" name="Title 3"/>
          <p:cNvSpPr>
            <a:spLocks noGrp="1"/>
          </p:cNvSpPr>
          <p:nvPr>
            <p:ph type="title"/>
          </p:nvPr>
        </p:nvSpPr>
        <p:spPr>
          <a:xfrm>
            <a:off x="1569700" y="322922"/>
            <a:ext cx="9029700" cy="1325563"/>
          </a:xfrm>
        </p:spPr>
        <p:txBody>
          <a:bodyPr/>
          <a:lstStyle/>
          <a:p>
            <a:r>
              <a:rPr lang="en-US" dirty="0" smtClean="0">
                <a:solidFill>
                  <a:schemeClr val="accent5">
                    <a:lumMod val="75000"/>
                  </a:schemeClr>
                </a:solidFill>
              </a:rPr>
              <a:t>Heating Earth Materials</a:t>
            </a:r>
            <a:endParaRPr lang="en-US" dirty="0">
              <a:solidFill>
                <a:schemeClr val="accent5">
                  <a:lumMod val="75000"/>
                </a:schemeClr>
              </a:solidFill>
            </a:endParaRPr>
          </a:p>
        </p:txBody>
      </p:sp>
      <p:sp>
        <p:nvSpPr>
          <p:cNvPr id="2" name="TextBox 1"/>
          <p:cNvSpPr txBox="1"/>
          <p:nvPr/>
        </p:nvSpPr>
        <p:spPr>
          <a:xfrm>
            <a:off x="1795884" y="2259496"/>
            <a:ext cx="8577330" cy="2062103"/>
          </a:xfrm>
          <a:prstGeom prst="rect">
            <a:avLst/>
          </a:prstGeom>
          <a:noFill/>
          <a:ln>
            <a:solidFill>
              <a:schemeClr val="bg2"/>
            </a:solidFill>
          </a:ln>
        </p:spPr>
        <p:txBody>
          <a:bodyPr wrap="square" rtlCol="0" anchor="ctr" anchorCtr="1">
            <a:spAutoFit/>
          </a:bodyPr>
          <a:lstStyle/>
          <a:p>
            <a:r>
              <a:rPr lang="en-US" sz="3200" dirty="0" smtClean="0">
                <a:solidFill>
                  <a:schemeClr val="accent1">
                    <a:lumMod val="50000"/>
                  </a:schemeClr>
                </a:solidFill>
              </a:rPr>
              <a:t>What are earth materials?</a:t>
            </a:r>
          </a:p>
          <a:p>
            <a:endParaRPr lang="en-US" sz="3200" u="sng" dirty="0" smtClean="0">
              <a:solidFill>
                <a:schemeClr val="accent1">
                  <a:lumMod val="75000"/>
                </a:schemeClr>
              </a:solidFill>
            </a:endParaRPr>
          </a:p>
          <a:p>
            <a:r>
              <a:rPr lang="en-US" sz="3200" dirty="0" smtClean="0">
                <a:solidFill>
                  <a:schemeClr val="accent1">
                    <a:lumMod val="50000"/>
                  </a:schemeClr>
                </a:solidFill>
              </a:rPr>
              <a:t>What will happen to these materials when they are exposed to sunlight?</a:t>
            </a:r>
            <a:endParaRPr lang="en-US" sz="3200" dirty="0">
              <a:solidFill>
                <a:schemeClr val="accent1">
                  <a:lumMod val="50000"/>
                </a:schemeClr>
              </a:solidFill>
            </a:endParaRPr>
          </a:p>
        </p:txBody>
      </p:sp>
    </p:spTree>
    <p:extLst>
      <p:ext uri="{BB962C8B-B14F-4D97-AF65-F5344CB8AC3E}">
        <p14:creationId xmlns:p14="http://schemas.microsoft.com/office/powerpoint/2010/main" val="153859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9163949" cy="4351338"/>
          </a:xfrm>
        </p:spPr>
        <p:txBody>
          <a:bodyPr/>
          <a:lstStyle/>
          <a:p>
            <a:pPr marL="0" indent="0">
              <a:buNone/>
            </a:pPr>
            <a:r>
              <a:rPr lang="en-US" b="1" dirty="0" smtClean="0">
                <a:solidFill>
                  <a:schemeClr val="accent1">
                    <a:lumMod val="75000"/>
                  </a:schemeClr>
                </a:solidFill>
              </a:rPr>
              <a:t>Design an experiment to find out what happens when these earth materials are placed in the sun and in the shade. </a:t>
            </a:r>
          </a:p>
          <a:p>
            <a:pPr marL="0" indent="0">
              <a:buNone/>
            </a:pPr>
            <a:r>
              <a:rPr lang="en-US" u="sng" dirty="0" smtClean="0"/>
              <a:t>Think about:</a:t>
            </a:r>
            <a:endParaRPr lang="en-US" u="sng" dirty="0"/>
          </a:p>
          <a:p>
            <a:pPr marL="0" indent="0">
              <a:buNone/>
            </a:pPr>
            <a:r>
              <a:rPr lang="en-US" dirty="0" smtClean="0"/>
              <a:t>What are the variables that you wil</a:t>
            </a:r>
            <a:r>
              <a:rPr lang="en-US" dirty="0" smtClean="0"/>
              <a:t>l control? </a:t>
            </a:r>
          </a:p>
          <a:p>
            <a:pPr marL="0" indent="0">
              <a:buNone/>
            </a:pPr>
            <a:r>
              <a:rPr lang="en-US" dirty="0" smtClean="0"/>
              <a:t>Which ones will you not control? </a:t>
            </a:r>
          </a:p>
          <a:p>
            <a:pPr marL="0" indent="0">
              <a:buNone/>
            </a:pPr>
            <a:r>
              <a:rPr lang="en-US" dirty="0" smtClean="0"/>
              <a:t>What materials will you need to use? </a:t>
            </a:r>
          </a:p>
          <a:p>
            <a:pPr marL="0" indent="0">
              <a:buNone/>
            </a:pPr>
            <a:r>
              <a:rPr lang="en-US" dirty="0"/>
              <a:t>	</a:t>
            </a:r>
            <a:r>
              <a:rPr lang="en-US" dirty="0" smtClean="0"/>
              <a:t>record</a:t>
            </a:r>
          </a:p>
          <a:p>
            <a:pPr marL="0" indent="0">
              <a:buNone/>
            </a:pPr>
            <a:endParaRPr lang="en-US" dirty="0" smtClean="0"/>
          </a:p>
        </p:txBody>
      </p:sp>
      <p:sp>
        <p:nvSpPr>
          <p:cNvPr id="4" name="Title 3"/>
          <p:cNvSpPr>
            <a:spLocks noGrp="1"/>
          </p:cNvSpPr>
          <p:nvPr>
            <p:ph type="title"/>
          </p:nvPr>
        </p:nvSpPr>
        <p:spPr>
          <a:xfrm>
            <a:off x="1569700" y="365125"/>
            <a:ext cx="9029700" cy="1325563"/>
          </a:xfrm>
        </p:spPr>
        <p:txBody>
          <a:bodyPr/>
          <a:lstStyle/>
          <a:p>
            <a:r>
              <a:rPr lang="en-US" dirty="0" smtClean="0">
                <a:solidFill>
                  <a:schemeClr val="accent5">
                    <a:lumMod val="75000"/>
                  </a:schemeClr>
                </a:solidFill>
              </a:rPr>
              <a:t>Experiment Design</a:t>
            </a:r>
            <a:endParaRPr lang="en-US" dirty="0">
              <a:solidFill>
                <a:schemeClr val="accent5">
                  <a:lumMod val="75000"/>
                </a:schemeClr>
              </a:solidFill>
            </a:endParaRPr>
          </a:p>
        </p:txBody>
      </p:sp>
    </p:spTree>
    <p:extLst>
      <p:ext uri="{BB962C8B-B14F-4D97-AF65-F5344CB8AC3E}">
        <p14:creationId xmlns:p14="http://schemas.microsoft.com/office/powerpoint/2010/main" val="259615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9029701" cy="4351338"/>
          </a:xfrm>
        </p:spPr>
        <p:txBody>
          <a:bodyPr>
            <a:normAutofit/>
          </a:bodyPr>
          <a:lstStyle/>
          <a:p>
            <a:pPr marL="0" indent="0">
              <a:buNone/>
            </a:pPr>
            <a:r>
              <a:rPr lang="en-US" sz="3600" dirty="0" smtClean="0"/>
              <a:t>What procedure will you follow?</a:t>
            </a:r>
          </a:p>
          <a:p>
            <a:pPr marL="0" indent="0">
              <a:buNone/>
            </a:pPr>
            <a:endParaRPr lang="en-US" sz="3600" dirty="0"/>
          </a:p>
          <a:p>
            <a:pPr marL="0" indent="0">
              <a:buNone/>
            </a:pPr>
            <a:r>
              <a:rPr lang="en-US" sz="3600" dirty="0" smtClean="0"/>
              <a:t>How will you collect your data? </a:t>
            </a:r>
          </a:p>
          <a:p>
            <a:pPr marL="0" indent="0">
              <a:buNone/>
            </a:pPr>
            <a:endParaRPr lang="en-US" sz="3600" dirty="0"/>
          </a:p>
          <a:p>
            <a:pPr marL="0" indent="0">
              <a:buNone/>
            </a:pPr>
            <a:r>
              <a:rPr lang="en-US" sz="3600" dirty="0" smtClean="0"/>
              <a:t>Record both into your notebook.</a:t>
            </a:r>
          </a:p>
        </p:txBody>
      </p:sp>
      <p:sp>
        <p:nvSpPr>
          <p:cNvPr id="4" name="Title 3"/>
          <p:cNvSpPr>
            <a:spLocks noGrp="1"/>
          </p:cNvSpPr>
          <p:nvPr>
            <p:ph type="title"/>
          </p:nvPr>
        </p:nvSpPr>
        <p:spPr>
          <a:xfrm>
            <a:off x="1569700" y="393260"/>
            <a:ext cx="9029700" cy="1325563"/>
          </a:xfrm>
        </p:spPr>
        <p:txBody>
          <a:bodyPr/>
          <a:lstStyle/>
          <a:p>
            <a:r>
              <a:rPr lang="en-US" dirty="0" smtClean="0">
                <a:solidFill>
                  <a:schemeClr val="accent5">
                    <a:lumMod val="75000"/>
                  </a:schemeClr>
                </a:solidFill>
              </a:rPr>
              <a:t>Experiment Design continued</a:t>
            </a:r>
            <a:endParaRPr lang="en-US" dirty="0">
              <a:solidFill>
                <a:schemeClr val="accent5">
                  <a:lumMod val="75000"/>
                </a:schemeClr>
              </a:solidFill>
            </a:endParaRPr>
          </a:p>
        </p:txBody>
      </p:sp>
    </p:spTree>
    <p:extLst>
      <p:ext uri="{BB962C8B-B14F-4D97-AF65-F5344CB8AC3E}">
        <p14:creationId xmlns:p14="http://schemas.microsoft.com/office/powerpoint/2010/main" val="283124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9700" y="500062"/>
            <a:ext cx="9029700" cy="1325563"/>
          </a:xfrm>
        </p:spPr>
        <p:txBody>
          <a:bodyPr/>
          <a:lstStyle/>
          <a:p>
            <a:r>
              <a:rPr lang="en-US" dirty="0" smtClean="0">
                <a:solidFill>
                  <a:schemeClr val="accent5">
                    <a:lumMod val="75000"/>
                  </a:schemeClr>
                </a:solidFill>
              </a:rPr>
              <a:t>Graph your results</a:t>
            </a:r>
            <a:endParaRPr lang="en-US" dirty="0">
              <a:solidFill>
                <a:schemeClr val="accent5">
                  <a:lumMod val="75000"/>
                </a:schemeClr>
              </a:solidFill>
            </a:endParaRPr>
          </a:p>
        </p:txBody>
      </p:sp>
      <p:sp>
        <p:nvSpPr>
          <p:cNvPr id="8" name="Content Placeholder 7"/>
          <p:cNvSpPr>
            <a:spLocks noGrp="1"/>
          </p:cNvSpPr>
          <p:nvPr>
            <p:ph sz="half" idx="1"/>
          </p:nvPr>
        </p:nvSpPr>
        <p:spPr>
          <a:xfrm>
            <a:off x="1569699" y="1825625"/>
            <a:ext cx="8527337" cy="4351338"/>
          </a:xfrm>
        </p:spPr>
        <p:txBody>
          <a:bodyPr>
            <a:normAutofit/>
          </a:bodyPr>
          <a:lstStyle/>
          <a:p>
            <a:pPr marL="0" indent="0">
              <a:buNone/>
            </a:pPr>
            <a:r>
              <a:rPr lang="en-US" dirty="0" smtClean="0"/>
              <a:t>Looking at the results….</a:t>
            </a:r>
          </a:p>
          <a:p>
            <a:pPr marL="0" indent="0">
              <a:buNone/>
            </a:pPr>
            <a:endParaRPr lang="en-US" dirty="0"/>
          </a:p>
          <a:p>
            <a:pPr marL="0" indent="0">
              <a:buNone/>
            </a:pPr>
            <a:r>
              <a:rPr lang="en-US" u="sng" dirty="0" smtClean="0"/>
              <a:t>		claim				evidence		</a:t>
            </a:r>
            <a:endParaRPr lang="en-US" u="sng" dirty="0"/>
          </a:p>
          <a:p>
            <a:pPr marL="0" indent="0">
              <a:buNone/>
            </a:pPr>
            <a:endParaRPr lang="en-US" dirty="0" smtClean="0"/>
          </a:p>
        </p:txBody>
      </p:sp>
      <p:cxnSp>
        <p:nvCxnSpPr>
          <p:cNvPr id="10" name="Straight Connector 9"/>
          <p:cNvCxnSpPr/>
          <p:nvPr/>
        </p:nvCxnSpPr>
        <p:spPr>
          <a:xfrm>
            <a:off x="5589431" y="2485623"/>
            <a:ext cx="12879" cy="3155323"/>
          </a:xfrm>
          <a:prstGeom prst="line">
            <a:avLst/>
          </a:prstGeom>
          <a:ln w="19050">
            <a:solidFill>
              <a:srgbClr val="0070C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9543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10890" y="528033"/>
            <a:ext cx="9192085" cy="5675678"/>
          </a:xfrm>
        </p:spPr>
        <p:txBody>
          <a:bodyPr>
            <a:normAutofit fontScale="92500" lnSpcReduction="10000"/>
          </a:bodyPr>
          <a:lstStyle/>
          <a:p>
            <a:pPr marL="0" indent="0">
              <a:buNone/>
            </a:pPr>
            <a:r>
              <a:rPr lang="en-US" sz="3200" b="1" dirty="0">
                <a:solidFill>
                  <a:srgbClr val="0070C0"/>
                </a:solidFill>
              </a:rPr>
              <a:t>Vocabulary....</a:t>
            </a:r>
          </a:p>
          <a:p>
            <a:pPr marL="0" indent="0">
              <a:buNone/>
            </a:pPr>
            <a:r>
              <a:rPr lang="en-US" sz="3200" dirty="0">
                <a:solidFill>
                  <a:srgbClr val="0070C0"/>
                </a:solidFill>
              </a:rPr>
              <a:t>	solar energy</a:t>
            </a:r>
          </a:p>
          <a:p>
            <a:pPr marL="0" indent="0">
              <a:buNone/>
            </a:pPr>
            <a:r>
              <a:rPr lang="en-US" sz="3200" dirty="0">
                <a:solidFill>
                  <a:srgbClr val="0070C0"/>
                </a:solidFill>
              </a:rPr>
              <a:t>	rays</a:t>
            </a:r>
          </a:p>
          <a:p>
            <a:pPr marL="0" indent="0">
              <a:buNone/>
            </a:pPr>
            <a:r>
              <a:rPr lang="en-US" sz="3200" dirty="0">
                <a:solidFill>
                  <a:srgbClr val="0070C0"/>
                </a:solidFill>
              </a:rPr>
              <a:t>	radiation</a:t>
            </a:r>
          </a:p>
          <a:p>
            <a:pPr marL="0" indent="0">
              <a:buNone/>
            </a:pPr>
            <a:r>
              <a:rPr lang="en-US" sz="3200" dirty="0">
                <a:solidFill>
                  <a:srgbClr val="0070C0"/>
                </a:solidFill>
              </a:rPr>
              <a:t>	energy transfer</a:t>
            </a:r>
          </a:p>
          <a:p>
            <a:pPr marL="0" indent="0">
              <a:buNone/>
            </a:pPr>
            <a:r>
              <a:rPr lang="en-US" sz="3200" dirty="0">
                <a:solidFill>
                  <a:srgbClr val="0070C0"/>
                </a:solidFill>
              </a:rPr>
              <a:t>	solar energy </a:t>
            </a:r>
            <a:r>
              <a:rPr lang="en-US" sz="3200" dirty="0" smtClean="0">
                <a:solidFill>
                  <a:srgbClr val="0070C0"/>
                </a:solidFill>
              </a:rPr>
              <a:t>exposure</a:t>
            </a:r>
          </a:p>
          <a:p>
            <a:pPr marL="0" indent="0">
              <a:buNone/>
            </a:pPr>
            <a:r>
              <a:rPr lang="en-US" sz="3200" dirty="0">
                <a:solidFill>
                  <a:srgbClr val="0070C0"/>
                </a:solidFill>
              </a:rPr>
              <a:t>	</a:t>
            </a:r>
            <a:r>
              <a:rPr lang="en-US" sz="3200" dirty="0" smtClean="0">
                <a:solidFill>
                  <a:srgbClr val="0070C0"/>
                </a:solidFill>
              </a:rPr>
              <a:t>	</a:t>
            </a:r>
            <a:r>
              <a:rPr lang="en-US" dirty="0" smtClean="0">
                <a:solidFill>
                  <a:srgbClr val="0070C0"/>
                </a:solidFill>
              </a:rPr>
              <a:t>Which earth material received more solar energy 		exposure?</a:t>
            </a:r>
          </a:p>
          <a:p>
            <a:pPr marL="0" indent="0">
              <a:buNone/>
            </a:pPr>
            <a:r>
              <a:rPr lang="en-US" dirty="0">
                <a:solidFill>
                  <a:srgbClr val="0070C0"/>
                </a:solidFill>
              </a:rPr>
              <a:t>	</a:t>
            </a:r>
            <a:r>
              <a:rPr lang="en-US" dirty="0" smtClean="0">
                <a:solidFill>
                  <a:srgbClr val="0070C0"/>
                </a:solidFill>
              </a:rPr>
              <a:t>	If the two materials received the same amount of 		solar energy, how can you explain the differences 		you observed?</a:t>
            </a:r>
          </a:p>
          <a:p>
            <a:pPr marL="0" indent="0">
              <a:buNone/>
            </a:pPr>
            <a:r>
              <a:rPr lang="en-US" dirty="0">
                <a:solidFill>
                  <a:srgbClr val="0070C0"/>
                </a:solidFill>
              </a:rPr>
              <a:t>	</a:t>
            </a:r>
            <a:r>
              <a:rPr lang="en-US" sz="3200" dirty="0" smtClean="0">
                <a:solidFill>
                  <a:srgbClr val="0070C0"/>
                </a:solidFill>
              </a:rPr>
              <a:t>uneven heating</a:t>
            </a:r>
            <a:endParaRPr lang="en-US" sz="3200" dirty="0">
              <a:solidFill>
                <a:srgbClr val="0070C0"/>
              </a:solidFill>
            </a:endParaRPr>
          </a:p>
          <a:p>
            <a:pPr marL="0" indent="0">
              <a:buNone/>
            </a:pPr>
            <a:endParaRPr lang="en-US" dirty="0"/>
          </a:p>
        </p:txBody>
      </p:sp>
    </p:spTree>
    <p:extLst>
      <p:ext uri="{BB962C8B-B14F-4D97-AF65-F5344CB8AC3E}">
        <p14:creationId xmlns:p14="http://schemas.microsoft.com/office/powerpoint/2010/main" val="166039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anim calcmode="lin" valueType="num">
                                      <p:cBhvr>
                                        <p:cTn id="5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8475821" cy="4351338"/>
          </a:xfrm>
        </p:spPr>
        <p:txBody>
          <a:bodyPr/>
          <a:lstStyle/>
          <a:p>
            <a:pPr marL="0" indent="0" algn="ctr">
              <a:buNone/>
            </a:pPr>
            <a:r>
              <a:rPr lang="en-US" sz="3600" dirty="0" smtClean="0">
                <a:solidFill>
                  <a:srgbClr val="002060"/>
                </a:solidFill>
              </a:rPr>
              <a:t>What would the earth be like if there were no oceans, only land? </a:t>
            </a:r>
          </a:p>
          <a:p>
            <a:pPr marL="0" indent="0">
              <a:buNone/>
            </a:pPr>
            <a:endParaRPr lang="en-US" dirty="0"/>
          </a:p>
          <a:p>
            <a:pPr marL="0" indent="0" algn="ctr">
              <a:buNone/>
            </a:pPr>
            <a:r>
              <a:rPr lang="en-US" dirty="0" smtClean="0">
                <a:solidFill>
                  <a:srgbClr val="002060"/>
                </a:solidFill>
              </a:rPr>
              <a:t>What would the days be like? </a:t>
            </a:r>
          </a:p>
          <a:p>
            <a:pPr marL="0" indent="0" algn="ctr">
              <a:buNone/>
            </a:pPr>
            <a:r>
              <a:rPr lang="en-US" dirty="0" smtClean="0">
                <a:solidFill>
                  <a:srgbClr val="002060"/>
                </a:solidFill>
              </a:rPr>
              <a:t>What would the nights be like? </a:t>
            </a:r>
            <a:endParaRPr lang="en-US" dirty="0">
              <a:solidFill>
                <a:srgbClr val="002060"/>
              </a:solidFill>
            </a:endParaRPr>
          </a:p>
        </p:txBody>
      </p:sp>
      <p:sp>
        <p:nvSpPr>
          <p:cNvPr id="4" name="Title 3"/>
          <p:cNvSpPr>
            <a:spLocks noGrp="1"/>
          </p:cNvSpPr>
          <p:nvPr>
            <p:ph type="title"/>
          </p:nvPr>
        </p:nvSpPr>
        <p:spPr/>
        <p:txBody>
          <a:bodyPr/>
          <a:lstStyle/>
          <a:p>
            <a:r>
              <a:rPr lang="en-US" dirty="0" smtClean="0"/>
              <a:t>Imagine….</a:t>
            </a:r>
            <a:endParaRPr lang="en-US" dirty="0"/>
          </a:p>
        </p:txBody>
      </p:sp>
    </p:spTree>
    <p:extLst>
      <p:ext uri="{BB962C8B-B14F-4D97-AF65-F5344CB8AC3E}">
        <p14:creationId xmlns:p14="http://schemas.microsoft.com/office/powerpoint/2010/main" val="3231617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1"/>
            <a:r>
              <a:rPr lang="en-US" sz="2800" dirty="0" smtClean="0"/>
              <a:t>Choose to be present.</a:t>
            </a:r>
          </a:p>
          <a:p>
            <a:pPr marL="457200" lvl="1" indent="0">
              <a:buNone/>
            </a:pPr>
            <a:r>
              <a:rPr lang="en-US" sz="2800" dirty="0"/>
              <a:t>	</a:t>
            </a:r>
            <a:r>
              <a:rPr lang="en-US" sz="2800" dirty="0" smtClean="0"/>
              <a:t>Bring your best self to the work.</a:t>
            </a:r>
          </a:p>
          <a:p>
            <a:pPr marL="457200" lvl="1" indent="0">
              <a:buNone/>
            </a:pPr>
            <a:r>
              <a:rPr lang="en-US" sz="2800" dirty="0" smtClean="0"/>
              <a:t>	Model behavior to inspire others.</a:t>
            </a:r>
          </a:p>
          <a:p>
            <a:pPr lvl="1"/>
            <a:r>
              <a:rPr lang="en-US" sz="2800" dirty="0" smtClean="0"/>
              <a:t>Be an active listener. </a:t>
            </a:r>
          </a:p>
          <a:p>
            <a:pPr marL="457200" lvl="1" indent="0">
              <a:buNone/>
            </a:pPr>
            <a:r>
              <a:rPr lang="en-US" sz="2800" dirty="0"/>
              <a:t>	</a:t>
            </a:r>
            <a:r>
              <a:rPr lang="en-US" sz="2800" dirty="0" smtClean="0"/>
              <a:t>Assume positive intent.</a:t>
            </a:r>
          </a:p>
          <a:p>
            <a:pPr lvl="1"/>
            <a:r>
              <a:rPr lang="en-US" sz="2800" dirty="0" smtClean="0"/>
              <a:t>Be part of the discussion.</a:t>
            </a:r>
          </a:p>
          <a:p>
            <a:pPr marL="457200" lvl="1" indent="0">
              <a:buNone/>
            </a:pPr>
            <a:r>
              <a:rPr lang="en-US" sz="2800" dirty="0"/>
              <a:t>	</a:t>
            </a:r>
            <a:r>
              <a:rPr lang="en-US" sz="2800" dirty="0" smtClean="0"/>
              <a:t>The group loses when you silence yourself.</a:t>
            </a:r>
          </a:p>
          <a:p>
            <a:pPr marL="457200" lvl="1" indent="0">
              <a:buNone/>
            </a:pPr>
            <a:endParaRPr lang="en-US" sz="2800" dirty="0" smtClean="0"/>
          </a:p>
        </p:txBody>
      </p:sp>
      <p:sp>
        <p:nvSpPr>
          <p:cNvPr id="13" name="Title 12"/>
          <p:cNvSpPr>
            <a:spLocks noGrp="1"/>
          </p:cNvSpPr>
          <p:nvPr>
            <p:ph type="title"/>
          </p:nvPr>
        </p:nvSpPr>
        <p:spPr/>
        <p:txBody>
          <a:bodyPr/>
          <a:lstStyle/>
          <a:p>
            <a:r>
              <a:rPr lang="en-US" dirty="0" smtClean="0"/>
              <a:t>Working Agreements</a:t>
            </a:r>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59705" y="661339"/>
            <a:ext cx="9029700" cy="1325563"/>
          </a:xfrm>
        </p:spPr>
        <p:txBody>
          <a:bodyPr>
            <a:normAutofit fontScale="90000"/>
          </a:bodyPr>
          <a:lstStyle/>
          <a:p>
            <a:r>
              <a:rPr lang="en-US" dirty="0" smtClean="0"/>
              <a:t>Focus question: </a:t>
            </a:r>
            <a:br>
              <a:rPr lang="en-US" dirty="0" smtClean="0"/>
            </a:br>
            <a:r>
              <a:rPr lang="en-US" dirty="0" smtClean="0"/>
              <a:t>What happens to earth materials when they are exposed to sunlight? </a:t>
            </a:r>
            <a:endParaRPr lang="en-US" dirty="0"/>
          </a:p>
        </p:txBody>
      </p:sp>
      <p:sp>
        <p:nvSpPr>
          <p:cNvPr id="5" name="TextBox 4"/>
          <p:cNvSpPr txBox="1"/>
          <p:nvPr/>
        </p:nvSpPr>
        <p:spPr>
          <a:xfrm>
            <a:off x="1893462" y="2438972"/>
            <a:ext cx="9762186" cy="954107"/>
          </a:xfrm>
          <a:prstGeom prst="rect">
            <a:avLst/>
          </a:prstGeom>
          <a:noFill/>
          <a:ln>
            <a:solidFill>
              <a:schemeClr val="bg2"/>
            </a:solidFill>
          </a:ln>
        </p:spPr>
        <p:txBody>
          <a:bodyPr wrap="square" rtlCol="0" anchor="ctr" anchorCtr="1">
            <a:spAutoFit/>
          </a:bodyPr>
          <a:lstStyle/>
          <a:p>
            <a:r>
              <a:rPr lang="en-US" sz="2800" dirty="0" smtClean="0">
                <a:solidFill>
                  <a:srgbClr val="002060"/>
                </a:solidFill>
              </a:rPr>
              <a:t>Write a conclusion (answer the question) including claims and evidence from the experiment.</a:t>
            </a:r>
            <a:endParaRPr lang="en-US" sz="2800" dirty="0">
              <a:solidFill>
                <a:srgbClr val="002060"/>
              </a:solidFill>
            </a:endParaRPr>
          </a:p>
        </p:txBody>
      </p:sp>
    </p:spTree>
    <p:extLst>
      <p:ext uri="{BB962C8B-B14F-4D97-AF65-F5344CB8AC3E}">
        <p14:creationId xmlns:p14="http://schemas.microsoft.com/office/powerpoint/2010/main" val="2534862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561514"/>
            <a:ext cx="9614115" cy="5022166"/>
          </a:xfrm>
        </p:spPr>
        <p:txBody>
          <a:bodyPr>
            <a:normAutofit fontScale="92500"/>
          </a:bodyPr>
          <a:lstStyle/>
          <a:p>
            <a:pPr marL="0" indent="0">
              <a:buNone/>
            </a:pPr>
            <a:r>
              <a:rPr lang="en-US" dirty="0" smtClean="0"/>
              <a:t>1. Asking </a:t>
            </a:r>
            <a:r>
              <a:rPr lang="en-US" dirty="0"/>
              <a:t>Questions (Science) and Defining Problems (Engineering)</a:t>
            </a:r>
          </a:p>
          <a:p>
            <a:pPr marL="0" indent="0">
              <a:buNone/>
            </a:pPr>
            <a:r>
              <a:rPr lang="en-US" dirty="0"/>
              <a:t>2. Developing and Using Models</a:t>
            </a:r>
          </a:p>
          <a:p>
            <a:pPr marL="0" indent="0">
              <a:buNone/>
            </a:pPr>
            <a:r>
              <a:rPr lang="en-US" dirty="0"/>
              <a:t>3. Planning and Carrying Out Investigations</a:t>
            </a:r>
          </a:p>
          <a:p>
            <a:pPr marL="0" indent="0">
              <a:buNone/>
            </a:pPr>
            <a:r>
              <a:rPr lang="en-US" dirty="0"/>
              <a:t>4. Analyzing and Interpreting Data</a:t>
            </a:r>
          </a:p>
          <a:p>
            <a:pPr marL="0" indent="0">
              <a:buNone/>
            </a:pPr>
            <a:r>
              <a:rPr lang="en-US" dirty="0"/>
              <a:t>5. Using Mathematics, Information and Computer Technology, and </a:t>
            </a:r>
          </a:p>
          <a:p>
            <a:pPr marL="0" indent="0">
              <a:buNone/>
            </a:pPr>
            <a:r>
              <a:rPr lang="en-US" dirty="0"/>
              <a:t>Computational Thinking</a:t>
            </a:r>
          </a:p>
          <a:p>
            <a:pPr marL="0" indent="0">
              <a:buNone/>
            </a:pPr>
            <a:r>
              <a:rPr lang="en-US" dirty="0"/>
              <a:t>6. Constructing Explanations (Science) and Designing Solutions </a:t>
            </a:r>
          </a:p>
          <a:p>
            <a:pPr marL="0" indent="0">
              <a:buNone/>
            </a:pPr>
            <a:r>
              <a:rPr lang="en-US" dirty="0"/>
              <a:t>(Engineering)</a:t>
            </a:r>
          </a:p>
          <a:p>
            <a:pPr marL="0" indent="0">
              <a:buNone/>
            </a:pPr>
            <a:r>
              <a:rPr lang="en-US" dirty="0"/>
              <a:t>7. Engaging in Argument from Evidence</a:t>
            </a:r>
          </a:p>
          <a:p>
            <a:pPr marL="0" indent="0">
              <a:buNone/>
            </a:pPr>
            <a:r>
              <a:rPr lang="en-US" dirty="0"/>
              <a:t>8. Obtaining, Evaluating, and Communicating Information</a:t>
            </a:r>
            <a:endParaRPr lang="en-US" dirty="0" smtClean="0"/>
          </a:p>
          <a:p>
            <a:pPr marL="0" indent="0">
              <a:buNone/>
            </a:pPr>
            <a:endParaRPr lang="en-US" dirty="0" smtClean="0"/>
          </a:p>
        </p:txBody>
      </p:sp>
      <p:sp>
        <p:nvSpPr>
          <p:cNvPr id="4" name="Title 3"/>
          <p:cNvSpPr>
            <a:spLocks noGrp="1"/>
          </p:cNvSpPr>
          <p:nvPr>
            <p:ph type="title"/>
          </p:nvPr>
        </p:nvSpPr>
        <p:spPr>
          <a:xfrm>
            <a:off x="1569700" y="365125"/>
            <a:ext cx="9784100" cy="1325563"/>
          </a:xfrm>
        </p:spPr>
        <p:txBody>
          <a:bodyPr/>
          <a:lstStyle/>
          <a:p>
            <a:r>
              <a:rPr lang="en-US" dirty="0" smtClean="0"/>
              <a:t>Science and Engineering Practices</a:t>
            </a:r>
            <a:endParaRPr lang="en-US" dirty="0"/>
          </a:p>
        </p:txBody>
      </p:sp>
    </p:spTree>
    <p:extLst>
      <p:ext uri="{BB962C8B-B14F-4D97-AF65-F5344CB8AC3E}">
        <p14:creationId xmlns:p14="http://schemas.microsoft.com/office/powerpoint/2010/main" val="138750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825624"/>
            <a:ext cx="9609162" cy="4485023"/>
          </a:xfrm>
        </p:spPr>
        <p:txBody>
          <a:bodyPr/>
          <a:lstStyle/>
          <a:p>
            <a:r>
              <a:rPr lang="en-US" dirty="0" smtClean="0"/>
              <a:t>Read notebook articles, highlighting key points.</a:t>
            </a:r>
          </a:p>
          <a:p>
            <a:r>
              <a:rPr lang="en-US" dirty="0" smtClean="0"/>
              <a:t>Before discussing, write the key points on your section of the “placemat.”</a:t>
            </a:r>
          </a:p>
          <a:p>
            <a:r>
              <a:rPr lang="en-US" dirty="0" smtClean="0"/>
              <a:t>Once all at group are done with jotting down their key points, discuss as a group.</a:t>
            </a:r>
          </a:p>
          <a:p>
            <a:r>
              <a:rPr lang="en-US" dirty="0" smtClean="0"/>
              <a:t>Put the “consensus” points in the center of the “placemat.”</a:t>
            </a:r>
            <a:endParaRPr lang="en-US" dirty="0"/>
          </a:p>
        </p:txBody>
      </p:sp>
      <p:sp>
        <p:nvSpPr>
          <p:cNvPr id="4" name="Title 3"/>
          <p:cNvSpPr>
            <a:spLocks noGrp="1"/>
          </p:cNvSpPr>
          <p:nvPr>
            <p:ph type="title"/>
          </p:nvPr>
        </p:nvSpPr>
        <p:spPr/>
        <p:txBody>
          <a:bodyPr>
            <a:normAutofit fontScale="90000"/>
          </a:bodyPr>
          <a:lstStyle/>
          <a:p>
            <a:pPr algn="ctr"/>
            <a:r>
              <a:rPr lang="en-US" dirty="0" smtClean="0"/>
              <a:t>Science Notebooks </a:t>
            </a:r>
            <a:br>
              <a:rPr lang="en-US" dirty="0" smtClean="0"/>
            </a:br>
            <a:r>
              <a:rPr lang="en-US" dirty="0" smtClean="0"/>
              <a:t>Placemat consensus </a:t>
            </a:r>
            <a:endParaRPr lang="en-US" dirty="0"/>
          </a:p>
        </p:txBody>
      </p:sp>
      <p:sp>
        <p:nvSpPr>
          <p:cNvPr id="5" name="Rectangle 4"/>
          <p:cNvSpPr/>
          <p:nvPr/>
        </p:nvSpPr>
        <p:spPr>
          <a:xfrm>
            <a:off x="4005330" y="4636394"/>
            <a:ext cx="4018208" cy="1906074"/>
          </a:xfrm>
          <a:prstGeom prst="rect">
            <a:avLst/>
          </a:prstGeom>
          <a:solidFill>
            <a:schemeClr val="bg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Rectangle 5"/>
          <p:cNvSpPr/>
          <p:nvPr/>
        </p:nvSpPr>
        <p:spPr>
          <a:xfrm>
            <a:off x="5499277" y="5266764"/>
            <a:ext cx="1171977" cy="463640"/>
          </a:xfrm>
          <a:prstGeom prst="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cxnSp>
        <p:nvCxnSpPr>
          <p:cNvPr id="15" name="Straight Connector 14"/>
          <p:cNvCxnSpPr>
            <a:stCxn id="5" idx="1"/>
          </p:cNvCxnSpPr>
          <p:nvPr/>
        </p:nvCxnSpPr>
        <p:spPr>
          <a:xfrm flipV="1">
            <a:off x="4005330" y="5578732"/>
            <a:ext cx="1493945" cy="10699"/>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flipV="1">
            <a:off x="6671256" y="5565853"/>
            <a:ext cx="1352282" cy="12879"/>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20" name="Straight Connector 19"/>
          <p:cNvCxnSpPr>
            <a:stCxn id="6" idx="2"/>
          </p:cNvCxnSpPr>
          <p:nvPr/>
        </p:nvCxnSpPr>
        <p:spPr>
          <a:xfrm flipH="1">
            <a:off x="6085265" y="5730404"/>
            <a:ext cx="1" cy="727363"/>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23" name="Straight Connector 22"/>
          <p:cNvCxnSpPr/>
          <p:nvPr/>
        </p:nvCxnSpPr>
        <p:spPr>
          <a:xfrm flipH="1">
            <a:off x="6085266" y="4604195"/>
            <a:ext cx="1" cy="727363"/>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15727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5631" y="1743784"/>
            <a:ext cx="8657513" cy="4351338"/>
          </a:xfrm>
        </p:spPr>
        <p:txBody>
          <a:bodyPr>
            <a:normAutofit/>
          </a:bodyPr>
          <a:lstStyle/>
          <a:p>
            <a:pPr marL="0" indent="0">
              <a:buNone/>
            </a:pPr>
            <a:r>
              <a:rPr lang="en-US" sz="3200" dirty="0" smtClean="0">
                <a:solidFill>
                  <a:srgbClr val="0070C0"/>
                </a:solidFill>
              </a:rPr>
              <a:t>PLC – Science notebooks</a:t>
            </a:r>
          </a:p>
          <a:p>
            <a:pPr marL="457200" lvl="1" indent="0">
              <a:buNone/>
            </a:pPr>
            <a:r>
              <a:rPr lang="en-US" dirty="0" smtClean="0"/>
              <a:t>The Plan</a:t>
            </a:r>
          </a:p>
          <a:p>
            <a:pPr marL="457200" lvl="1" indent="0">
              <a:buNone/>
            </a:pPr>
            <a:r>
              <a:rPr lang="en-US" dirty="0"/>
              <a:t>	</a:t>
            </a:r>
            <a:r>
              <a:rPr lang="en-US" dirty="0" smtClean="0"/>
              <a:t>Meet 1/nine weeks face to face</a:t>
            </a:r>
          </a:p>
          <a:p>
            <a:pPr marL="457200" lvl="1" indent="0">
              <a:buNone/>
            </a:pPr>
            <a:r>
              <a:rPr lang="en-US" dirty="0" smtClean="0"/>
              <a:t>	Meet 1/month online meeting</a:t>
            </a:r>
            <a:endParaRPr lang="en-US" dirty="0"/>
          </a:p>
          <a:p>
            <a:pPr marL="457200" lvl="1" indent="0">
              <a:buNone/>
            </a:pPr>
            <a:r>
              <a:rPr lang="en-US" dirty="0" smtClean="0"/>
              <a:t>Set goal for the month </a:t>
            </a:r>
          </a:p>
          <a:p>
            <a:pPr marL="457200" lvl="1" indent="0">
              <a:buNone/>
            </a:pPr>
            <a:r>
              <a:rPr lang="en-US" dirty="0"/>
              <a:t>	</a:t>
            </a:r>
            <a:r>
              <a:rPr lang="en-US" dirty="0" smtClean="0"/>
              <a:t>report progress</a:t>
            </a:r>
          </a:p>
          <a:p>
            <a:pPr marL="457200" lvl="1" indent="0">
              <a:buNone/>
            </a:pPr>
            <a:r>
              <a:rPr lang="en-US" dirty="0"/>
              <a:t>	</a:t>
            </a:r>
            <a:r>
              <a:rPr lang="en-US" dirty="0" smtClean="0"/>
              <a:t>support with suggestions</a:t>
            </a:r>
          </a:p>
          <a:p>
            <a:pPr marL="457200" lvl="1" indent="0">
              <a:buNone/>
            </a:pPr>
            <a:r>
              <a:rPr lang="en-US" dirty="0"/>
              <a:t>	</a:t>
            </a:r>
            <a:r>
              <a:rPr lang="en-US" dirty="0" smtClean="0"/>
              <a:t>samples (scan and email to me) </a:t>
            </a:r>
          </a:p>
          <a:p>
            <a:pPr marL="457200" lvl="1" indent="0">
              <a:buNone/>
            </a:pPr>
            <a:r>
              <a:rPr lang="en-US" dirty="0" smtClean="0"/>
              <a:t>Will get credit</a:t>
            </a:r>
            <a:endParaRPr lang="en-US" dirty="0"/>
          </a:p>
        </p:txBody>
      </p:sp>
      <p:sp>
        <p:nvSpPr>
          <p:cNvPr id="4" name="Title 3"/>
          <p:cNvSpPr>
            <a:spLocks noGrp="1"/>
          </p:cNvSpPr>
          <p:nvPr>
            <p:ph type="title"/>
          </p:nvPr>
        </p:nvSpPr>
        <p:spPr/>
        <p:txBody>
          <a:bodyPr/>
          <a:lstStyle/>
          <a:p>
            <a:r>
              <a:rPr lang="en-US" dirty="0" smtClean="0">
                <a:hlinkClick r:id="rId2"/>
              </a:rPr>
              <a:t>Live Binder</a:t>
            </a:r>
            <a:endParaRPr lang="en-US" dirty="0"/>
          </a:p>
        </p:txBody>
      </p:sp>
    </p:spTree>
    <p:extLst>
      <p:ext uri="{BB962C8B-B14F-4D97-AF65-F5344CB8AC3E}">
        <p14:creationId xmlns:p14="http://schemas.microsoft.com/office/powerpoint/2010/main" val="1826862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825625"/>
            <a:ext cx="9403100" cy="4351338"/>
          </a:xfrm>
        </p:spPr>
        <p:txBody>
          <a:bodyPr/>
          <a:lstStyle/>
          <a:p>
            <a:pPr marL="0" indent="0">
              <a:buNone/>
            </a:pPr>
            <a:r>
              <a:rPr lang="en-US" dirty="0" smtClean="0">
                <a:solidFill>
                  <a:schemeClr val="accent1">
                    <a:lumMod val="75000"/>
                  </a:schemeClr>
                </a:solidFill>
              </a:rPr>
              <a:t>What’s a fluid? </a:t>
            </a:r>
          </a:p>
          <a:p>
            <a:pPr marL="0" indent="0">
              <a:buNone/>
            </a:pPr>
            <a:r>
              <a:rPr lang="en-US" dirty="0" smtClean="0">
                <a:solidFill>
                  <a:schemeClr val="accent1">
                    <a:lumMod val="75000"/>
                  </a:schemeClr>
                </a:solidFill>
              </a:rPr>
              <a:t>What fluid have we studied so far?</a:t>
            </a:r>
            <a:endParaRPr lang="en-US" dirty="0">
              <a:solidFill>
                <a:schemeClr val="accent1">
                  <a:lumMod val="75000"/>
                </a:schemeClr>
              </a:solidFill>
            </a:endParaRPr>
          </a:p>
          <a:p>
            <a:pPr marL="0" indent="0">
              <a:buNone/>
            </a:pPr>
            <a:r>
              <a:rPr lang="en-US" sz="3200" u="sng" dirty="0" smtClean="0">
                <a:solidFill>
                  <a:srgbClr val="002060"/>
                </a:solidFill>
              </a:rPr>
              <a:t>Question</a:t>
            </a:r>
            <a:r>
              <a:rPr lang="en-US" sz="3200" dirty="0" smtClean="0">
                <a:solidFill>
                  <a:srgbClr val="002060"/>
                </a:solidFill>
              </a:rPr>
              <a:t>:</a:t>
            </a:r>
          </a:p>
          <a:p>
            <a:pPr marL="0" indent="0">
              <a:buNone/>
            </a:pPr>
            <a:r>
              <a:rPr lang="en-US" sz="3200" dirty="0" smtClean="0">
                <a:solidFill>
                  <a:srgbClr val="002060"/>
                </a:solidFill>
              </a:rPr>
              <a:t>What happens when a volume of fluid is warmed at the bottom? </a:t>
            </a:r>
          </a:p>
          <a:p>
            <a:pPr marL="0" indent="0">
              <a:buNone/>
            </a:pPr>
            <a:r>
              <a:rPr lang="en-US" sz="3200" u="sng" dirty="0" smtClean="0">
                <a:solidFill>
                  <a:srgbClr val="002060"/>
                </a:solidFill>
              </a:rPr>
              <a:t>Hypothesis: </a:t>
            </a:r>
            <a:endParaRPr lang="en-US" u="sng" dirty="0" smtClean="0">
              <a:solidFill>
                <a:srgbClr val="002060"/>
              </a:solidFill>
            </a:endParaRPr>
          </a:p>
          <a:p>
            <a:pPr marL="0" indent="0">
              <a:buNone/>
            </a:pPr>
            <a:endParaRPr lang="en-US" dirty="0"/>
          </a:p>
        </p:txBody>
      </p:sp>
      <p:sp>
        <p:nvSpPr>
          <p:cNvPr id="4" name="Title 3"/>
          <p:cNvSpPr>
            <a:spLocks noGrp="1"/>
          </p:cNvSpPr>
          <p:nvPr>
            <p:ph type="title"/>
          </p:nvPr>
        </p:nvSpPr>
        <p:spPr>
          <a:xfrm>
            <a:off x="1569700" y="365125"/>
            <a:ext cx="9029700" cy="1325563"/>
          </a:xfrm>
        </p:spPr>
        <p:txBody>
          <a:bodyPr/>
          <a:lstStyle/>
          <a:p>
            <a:r>
              <a:rPr lang="en-US" dirty="0" smtClean="0">
                <a:solidFill>
                  <a:schemeClr val="accent5">
                    <a:lumMod val="75000"/>
                  </a:schemeClr>
                </a:solidFill>
              </a:rPr>
              <a:t>Convection</a:t>
            </a:r>
            <a:endParaRPr lang="en-US" dirty="0">
              <a:solidFill>
                <a:schemeClr val="accent5">
                  <a:lumMod val="75000"/>
                </a:schemeClr>
              </a:solidFill>
            </a:endParaRPr>
          </a:p>
        </p:txBody>
      </p:sp>
      <p:sp>
        <p:nvSpPr>
          <p:cNvPr id="5" name="TextBox 4"/>
          <p:cNvSpPr txBox="1"/>
          <p:nvPr/>
        </p:nvSpPr>
        <p:spPr>
          <a:xfrm>
            <a:off x="8961120" y="1222104"/>
            <a:ext cx="2447778" cy="369332"/>
          </a:xfrm>
          <a:prstGeom prst="rect">
            <a:avLst/>
          </a:prstGeom>
          <a:noFill/>
          <a:ln>
            <a:solidFill>
              <a:schemeClr val="bg2"/>
            </a:solidFill>
          </a:ln>
        </p:spPr>
        <p:txBody>
          <a:bodyPr wrap="square" rtlCol="0" anchor="ctr" anchorCtr="1">
            <a:spAutoFit/>
          </a:bodyPr>
          <a:lstStyle/>
          <a:p>
            <a:pPr algn="r"/>
            <a:r>
              <a:rPr lang="en-US" dirty="0" smtClean="0"/>
              <a:t>Engage</a:t>
            </a:r>
            <a:endParaRPr lang="en-US" dirty="0"/>
          </a:p>
        </p:txBody>
      </p:sp>
    </p:spTree>
    <p:extLst>
      <p:ext uri="{BB962C8B-B14F-4D97-AF65-F5344CB8AC3E}">
        <p14:creationId xmlns:p14="http://schemas.microsoft.com/office/powerpoint/2010/main" val="89146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825625"/>
            <a:ext cx="9269730" cy="4351338"/>
          </a:xfrm>
        </p:spPr>
        <p:txBody>
          <a:bodyPr/>
          <a:lstStyle/>
          <a:p>
            <a:pPr marL="0" indent="0">
              <a:buNone/>
            </a:pPr>
            <a:r>
              <a:rPr lang="en-US" dirty="0" smtClean="0">
                <a:solidFill>
                  <a:schemeClr val="accent5">
                    <a:lumMod val="75000"/>
                  </a:schemeClr>
                </a:solidFill>
              </a:rPr>
              <a:t>Cold water challenge:</a:t>
            </a:r>
          </a:p>
          <a:p>
            <a:pPr marL="0" indent="0">
              <a:buNone/>
            </a:pPr>
            <a:endParaRPr lang="en-US" dirty="0">
              <a:solidFill>
                <a:schemeClr val="accent5">
                  <a:lumMod val="75000"/>
                </a:schemeClr>
              </a:solidFill>
            </a:endParaRPr>
          </a:p>
          <a:p>
            <a:pPr marL="0" indent="0">
              <a:buNone/>
            </a:pPr>
            <a:r>
              <a:rPr lang="en-US" dirty="0" smtClean="0">
                <a:solidFill>
                  <a:schemeClr val="accent5">
                    <a:lumMod val="75000"/>
                  </a:schemeClr>
                </a:solidFill>
              </a:rPr>
              <a:t>	I have some blue ice water. What will happen……? </a:t>
            </a:r>
          </a:p>
          <a:p>
            <a:pPr marL="0" indent="0">
              <a:buNone/>
            </a:pPr>
            <a:endParaRPr lang="en-US" dirty="0">
              <a:solidFill>
                <a:schemeClr val="accent5">
                  <a:lumMod val="75000"/>
                </a:schemeClr>
              </a:solidFill>
            </a:endParaRPr>
          </a:p>
        </p:txBody>
      </p:sp>
      <p:sp>
        <p:nvSpPr>
          <p:cNvPr id="4" name="Title 3"/>
          <p:cNvSpPr>
            <a:spLocks noGrp="1"/>
          </p:cNvSpPr>
          <p:nvPr>
            <p:ph type="title"/>
          </p:nvPr>
        </p:nvSpPr>
        <p:spPr>
          <a:xfrm>
            <a:off x="1569700" y="387520"/>
            <a:ext cx="9269730" cy="1325563"/>
          </a:xfrm>
        </p:spPr>
        <p:txBody>
          <a:bodyPr/>
          <a:lstStyle/>
          <a:p>
            <a:r>
              <a:rPr lang="en-US" dirty="0" smtClean="0"/>
              <a:t>Explore</a:t>
            </a:r>
            <a:endParaRPr lang="en-US" dirty="0"/>
          </a:p>
        </p:txBody>
      </p:sp>
    </p:spTree>
    <p:extLst>
      <p:ext uri="{BB962C8B-B14F-4D97-AF65-F5344CB8AC3E}">
        <p14:creationId xmlns:p14="http://schemas.microsoft.com/office/powerpoint/2010/main" val="401727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069145"/>
            <a:ext cx="9784100" cy="5107818"/>
          </a:xfrm>
        </p:spPr>
        <p:txBody>
          <a:bodyPr/>
          <a:lstStyle/>
          <a:p>
            <a:pPr marL="0" indent="0">
              <a:buNone/>
            </a:pPr>
            <a:r>
              <a:rPr lang="en-US" i="1" dirty="0" smtClean="0">
                <a:solidFill>
                  <a:schemeClr val="accent1">
                    <a:lumMod val="50000"/>
                  </a:schemeClr>
                </a:solidFill>
              </a:rPr>
              <a:t>Work carefully for the best results.</a:t>
            </a:r>
          </a:p>
          <a:p>
            <a:pPr marL="0" indent="0">
              <a:buNone/>
            </a:pPr>
            <a:endParaRPr lang="en-US" i="1" dirty="0">
              <a:solidFill>
                <a:schemeClr val="accent1">
                  <a:lumMod val="50000"/>
                </a:schemeClr>
              </a:solidFill>
            </a:endParaRPr>
          </a:p>
          <a:p>
            <a:pPr marL="0" indent="0">
              <a:buNone/>
            </a:pPr>
            <a:r>
              <a:rPr lang="en-US" sz="2000" dirty="0" smtClean="0"/>
              <a:t>Fill the vial nearly full with room-temperature water. Put the vial on a white piece of paper. Let the vial stand fo</a:t>
            </a:r>
            <a:r>
              <a:rPr lang="en-US" sz="2000" dirty="0" smtClean="0"/>
              <a:t>r 1 minute undisturbed, so the water stops moving.</a:t>
            </a:r>
          </a:p>
          <a:p>
            <a:pPr marL="0" indent="0">
              <a:buNone/>
            </a:pPr>
            <a:endParaRPr lang="en-US" sz="2000" dirty="0"/>
          </a:p>
          <a:p>
            <a:pPr marL="0" indent="0">
              <a:buNone/>
            </a:pPr>
            <a:r>
              <a:rPr lang="en-US" sz="2000" dirty="0" smtClean="0"/>
              <a:t>Use a bulb pipette to take up a </a:t>
            </a:r>
            <a:r>
              <a:rPr lang="en-US" sz="2000" dirty="0" err="1" smtClean="0"/>
              <a:t>bulbful</a:t>
            </a:r>
            <a:r>
              <a:rPr lang="en-US" sz="2000" dirty="0" smtClean="0"/>
              <a:t> of cold water (blue). </a:t>
            </a:r>
          </a:p>
          <a:p>
            <a:pPr marL="0" indent="0">
              <a:buNone/>
            </a:pPr>
            <a:endParaRPr lang="en-US" sz="2000" dirty="0"/>
          </a:p>
          <a:p>
            <a:pPr marL="0" indent="0">
              <a:buNone/>
            </a:pPr>
            <a:r>
              <a:rPr lang="en-US" sz="2000" dirty="0" smtClean="0"/>
              <a:t>Touch the end of the pipette to the bottom of the vial, and gently and slowly squeeze the bulb to release the cold blue water on the very bottom of the vial. Keep the bulb squeezed as you slowly pull it out form the vial. Observe the vial carefully. Record your observations. </a:t>
            </a:r>
          </a:p>
          <a:p>
            <a:pPr marL="0" indent="0">
              <a:buNone/>
            </a:pPr>
            <a:endParaRPr lang="en-US" sz="2000" dirty="0"/>
          </a:p>
          <a:p>
            <a:pPr marL="0" indent="0">
              <a:buNone/>
            </a:pPr>
            <a:r>
              <a:rPr lang="en-US" sz="2000" dirty="0" smtClean="0"/>
              <a:t>Try </a:t>
            </a:r>
            <a:r>
              <a:rPr lang="en-US" sz="2000" dirty="0"/>
              <a:t>to release a blob of blue ice water on the </a:t>
            </a:r>
            <a:r>
              <a:rPr lang="en-US" sz="2000" dirty="0" smtClean="0"/>
              <a:t>surface of the water. Be very careful, you might need to use fresh room-temperature water. Record your observations. </a:t>
            </a:r>
          </a:p>
          <a:p>
            <a:pPr marL="0" indent="0">
              <a:buNone/>
            </a:pPr>
            <a:endParaRPr lang="en-US" dirty="0"/>
          </a:p>
        </p:txBody>
      </p:sp>
      <p:sp>
        <p:nvSpPr>
          <p:cNvPr id="5" name="TextBox 4"/>
          <p:cNvSpPr txBox="1"/>
          <p:nvPr/>
        </p:nvSpPr>
        <p:spPr>
          <a:xfrm>
            <a:off x="9115865" y="659395"/>
            <a:ext cx="2138289" cy="369332"/>
          </a:xfrm>
          <a:prstGeom prst="rect">
            <a:avLst/>
          </a:prstGeom>
          <a:noFill/>
          <a:ln>
            <a:solidFill>
              <a:schemeClr val="bg2"/>
            </a:solidFill>
          </a:ln>
        </p:spPr>
        <p:txBody>
          <a:bodyPr wrap="square" rtlCol="0" anchor="ctr" anchorCtr="1">
            <a:spAutoFit/>
          </a:bodyPr>
          <a:lstStyle/>
          <a:p>
            <a:r>
              <a:rPr lang="en-US" dirty="0" smtClean="0"/>
              <a:t>Explore</a:t>
            </a:r>
            <a:endParaRPr lang="en-US" dirty="0"/>
          </a:p>
        </p:txBody>
      </p:sp>
    </p:spTree>
    <p:extLst>
      <p:ext uri="{BB962C8B-B14F-4D97-AF65-F5344CB8AC3E}">
        <p14:creationId xmlns:p14="http://schemas.microsoft.com/office/powerpoint/2010/main" val="2956256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2266681"/>
            <a:ext cx="9784100" cy="3910281"/>
          </a:xfrm>
        </p:spPr>
        <p:txBody>
          <a:bodyPr/>
          <a:lstStyle/>
          <a:p>
            <a:pPr marL="0" indent="0" algn="ctr">
              <a:buNone/>
            </a:pPr>
            <a:r>
              <a:rPr lang="en-US" dirty="0" smtClean="0"/>
              <a:t>What happened to the cold blue water when it was put into the room temperature water.</a:t>
            </a:r>
          </a:p>
          <a:p>
            <a:pPr marL="0" indent="0" algn="ctr">
              <a:buNone/>
            </a:pPr>
            <a:r>
              <a:rPr lang="en-US" dirty="0" smtClean="0"/>
              <a:t>NOW….</a:t>
            </a:r>
          </a:p>
          <a:p>
            <a:pPr marL="0" indent="0" algn="ctr">
              <a:buNone/>
            </a:pPr>
            <a:r>
              <a:rPr lang="en-US" dirty="0" smtClean="0"/>
              <a:t>Predict what will happen to each object as I put them into room temperature water. </a:t>
            </a:r>
            <a:endParaRPr lang="en-US" dirty="0"/>
          </a:p>
          <a:p>
            <a:pPr marL="0" indent="0">
              <a:buNone/>
            </a:pPr>
            <a:endParaRPr lang="en-US" dirty="0" smtClean="0"/>
          </a:p>
          <a:p>
            <a:pPr marL="0" indent="0">
              <a:buNone/>
            </a:pPr>
            <a:r>
              <a:rPr lang="en-US" dirty="0" smtClean="0"/>
              <a:t> </a:t>
            </a:r>
            <a:endParaRPr lang="en-US" dirty="0"/>
          </a:p>
        </p:txBody>
      </p:sp>
      <p:sp>
        <p:nvSpPr>
          <p:cNvPr id="4" name="Title 3"/>
          <p:cNvSpPr>
            <a:spLocks noGrp="1"/>
          </p:cNvSpPr>
          <p:nvPr>
            <p:ph type="title"/>
          </p:nvPr>
        </p:nvSpPr>
        <p:spPr>
          <a:xfrm>
            <a:off x="1946900" y="462799"/>
            <a:ext cx="9029700" cy="1325563"/>
          </a:xfrm>
        </p:spPr>
        <p:txBody>
          <a:bodyPr>
            <a:normAutofit fontScale="90000"/>
          </a:bodyPr>
          <a:lstStyle/>
          <a:p>
            <a:pPr algn="ctr"/>
            <a:r>
              <a:rPr lang="en-US" dirty="0" smtClean="0"/>
              <a:t>Demos:</a:t>
            </a:r>
            <a:br>
              <a:rPr lang="en-US" dirty="0" smtClean="0"/>
            </a:br>
            <a:r>
              <a:rPr lang="en-US" dirty="0" smtClean="0"/>
              <a:t> If a student can do it…why should I? </a:t>
            </a:r>
            <a:endParaRPr lang="en-US" dirty="0"/>
          </a:p>
        </p:txBody>
      </p:sp>
      <p:sp>
        <p:nvSpPr>
          <p:cNvPr id="5" name="TextBox 4"/>
          <p:cNvSpPr txBox="1"/>
          <p:nvPr/>
        </p:nvSpPr>
        <p:spPr>
          <a:xfrm>
            <a:off x="8434870" y="462799"/>
            <a:ext cx="2729132" cy="369332"/>
          </a:xfrm>
          <a:prstGeom prst="rect">
            <a:avLst/>
          </a:prstGeom>
          <a:noFill/>
          <a:ln>
            <a:solidFill>
              <a:schemeClr val="bg2"/>
            </a:solidFill>
          </a:ln>
        </p:spPr>
        <p:txBody>
          <a:bodyPr wrap="square" rtlCol="0" anchor="ctr" anchorCtr="1">
            <a:spAutoFit/>
          </a:bodyPr>
          <a:lstStyle/>
          <a:p>
            <a:pPr algn="r"/>
            <a:r>
              <a:rPr lang="en-US" dirty="0" smtClean="0"/>
              <a:t>Explore</a:t>
            </a:r>
            <a:endParaRPr lang="en-US" dirty="0"/>
          </a:p>
        </p:txBody>
      </p:sp>
    </p:spTree>
    <p:extLst>
      <p:ext uri="{BB962C8B-B14F-4D97-AF65-F5344CB8AC3E}">
        <p14:creationId xmlns:p14="http://schemas.microsoft.com/office/powerpoint/2010/main" val="102802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08337" y="1284712"/>
            <a:ext cx="9023272" cy="4351338"/>
          </a:xfrm>
        </p:spPr>
        <p:txBody>
          <a:bodyPr/>
          <a:lstStyle/>
          <a:p>
            <a:pPr marL="0" indent="0">
              <a:buNone/>
            </a:pPr>
            <a:endParaRPr lang="en-US" dirty="0" smtClean="0"/>
          </a:p>
          <a:p>
            <a:pPr marL="0" indent="0">
              <a:buNone/>
            </a:pPr>
            <a:r>
              <a:rPr lang="en-US" u="sng" dirty="0"/>
              <a:t>	</a:t>
            </a:r>
            <a:r>
              <a:rPr lang="en-US" u="sng" dirty="0" smtClean="0"/>
              <a:t>Claims				Evidence		</a:t>
            </a:r>
          </a:p>
        </p:txBody>
      </p:sp>
      <p:cxnSp>
        <p:nvCxnSpPr>
          <p:cNvPr id="6" name="Straight Connector 5"/>
          <p:cNvCxnSpPr/>
          <p:nvPr/>
        </p:nvCxnSpPr>
        <p:spPr>
          <a:xfrm flipH="1">
            <a:off x="5852160" y="1885071"/>
            <a:ext cx="42203" cy="4051495"/>
          </a:xfrm>
          <a:prstGeom prst="line">
            <a:avLst/>
          </a:prstGeom>
          <a:ln w="19050">
            <a:solidFill>
              <a:schemeClr val="tx1"/>
            </a:solidFill>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8004517" y="504334"/>
            <a:ext cx="1871003" cy="369332"/>
          </a:xfrm>
          <a:prstGeom prst="rect">
            <a:avLst/>
          </a:prstGeom>
          <a:noFill/>
          <a:ln>
            <a:solidFill>
              <a:schemeClr val="bg2"/>
            </a:solidFill>
          </a:ln>
        </p:spPr>
        <p:txBody>
          <a:bodyPr wrap="square" rtlCol="0" anchor="ctr" anchorCtr="1">
            <a:spAutoFit/>
          </a:bodyPr>
          <a:lstStyle/>
          <a:p>
            <a:r>
              <a:rPr lang="en-US" dirty="0" smtClean="0"/>
              <a:t>Explain</a:t>
            </a:r>
            <a:endParaRPr lang="en-US" dirty="0"/>
          </a:p>
        </p:txBody>
      </p:sp>
    </p:spTree>
    <p:extLst>
      <p:ext uri="{BB962C8B-B14F-4D97-AF65-F5344CB8AC3E}">
        <p14:creationId xmlns:p14="http://schemas.microsoft.com/office/powerpoint/2010/main" val="229849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9614115" cy="4351338"/>
          </a:xfrm>
        </p:spPr>
        <p:txBody>
          <a:bodyPr/>
          <a:lstStyle/>
          <a:p>
            <a:pPr marL="0" indent="0" algn="ctr">
              <a:buNone/>
            </a:pPr>
            <a:r>
              <a:rPr lang="en-US" dirty="0" smtClean="0"/>
              <a:t>What do you predict what will happen if you warm up the bottom of the vial where the cold water is sitting? </a:t>
            </a:r>
          </a:p>
          <a:p>
            <a:pPr marL="0" indent="0" algn="ctr">
              <a:buNone/>
            </a:pPr>
            <a:endParaRPr lang="en-US" dirty="0"/>
          </a:p>
          <a:p>
            <a:pPr marL="0" indent="0" algn="ctr">
              <a:buNone/>
            </a:pPr>
            <a:r>
              <a:rPr lang="en-US" u="sng" dirty="0" smtClean="0"/>
              <a:t>Materials:</a:t>
            </a:r>
          </a:p>
          <a:p>
            <a:pPr marL="0" indent="0" algn="ctr">
              <a:buNone/>
            </a:pPr>
            <a:r>
              <a:rPr lang="en-US" dirty="0"/>
              <a:t>p</a:t>
            </a:r>
            <a:r>
              <a:rPr lang="en-US" dirty="0" smtClean="0"/>
              <a:t>lastic cup</a:t>
            </a:r>
          </a:p>
          <a:p>
            <a:pPr marL="0" indent="0" algn="ctr">
              <a:buNone/>
            </a:pPr>
            <a:r>
              <a:rPr lang="en-US" dirty="0"/>
              <a:t>s</a:t>
            </a:r>
            <a:r>
              <a:rPr lang="en-US" dirty="0" smtClean="0"/>
              <a:t>mall plastic bag</a:t>
            </a:r>
          </a:p>
          <a:p>
            <a:pPr marL="0" indent="0" algn="ctr">
              <a:buNone/>
            </a:pPr>
            <a:r>
              <a:rPr lang="en-US" dirty="0" smtClean="0"/>
              <a:t>50 ml or hot water (use syringe)</a:t>
            </a:r>
          </a:p>
          <a:p>
            <a:pPr marL="0" indent="0">
              <a:buNone/>
            </a:pPr>
            <a:endParaRPr lang="en-US" dirty="0"/>
          </a:p>
          <a:p>
            <a:pPr marL="0" indent="0" algn="ctr">
              <a:buNone/>
            </a:pPr>
            <a:endParaRPr lang="en-US" dirty="0"/>
          </a:p>
        </p:txBody>
      </p:sp>
      <p:sp>
        <p:nvSpPr>
          <p:cNvPr id="4" name="Title 3"/>
          <p:cNvSpPr>
            <a:spLocks noGrp="1"/>
          </p:cNvSpPr>
          <p:nvPr>
            <p:ph type="title"/>
          </p:nvPr>
        </p:nvSpPr>
        <p:spPr>
          <a:xfrm>
            <a:off x="1861906" y="378003"/>
            <a:ext cx="9029700" cy="1325563"/>
          </a:xfrm>
        </p:spPr>
        <p:txBody>
          <a:bodyPr>
            <a:normAutofit/>
          </a:bodyPr>
          <a:lstStyle/>
          <a:p>
            <a:pPr algn="ctr"/>
            <a:r>
              <a:rPr lang="en-US" sz="3600" dirty="0" smtClean="0"/>
              <a:t>What happens when a volume of fluid is warmed at the bottom?</a:t>
            </a:r>
            <a:endParaRPr lang="en-US" sz="3600" dirty="0"/>
          </a:p>
        </p:txBody>
      </p:sp>
      <p:sp>
        <p:nvSpPr>
          <p:cNvPr id="2" name="TextBox 1"/>
          <p:cNvSpPr txBox="1"/>
          <p:nvPr/>
        </p:nvSpPr>
        <p:spPr>
          <a:xfrm>
            <a:off x="10148552" y="169503"/>
            <a:ext cx="1635617" cy="369332"/>
          </a:xfrm>
          <a:prstGeom prst="rect">
            <a:avLst/>
          </a:prstGeom>
          <a:noFill/>
          <a:ln>
            <a:solidFill>
              <a:schemeClr val="bg2"/>
            </a:solidFill>
          </a:ln>
        </p:spPr>
        <p:txBody>
          <a:bodyPr wrap="square" rtlCol="0" anchor="ctr" anchorCtr="1">
            <a:spAutoFit/>
          </a:bodyPr>
          <a:lstStyle/>
          <a:p>
            <a:r>
              <a:rPr lang="en-US" dirty="0" smtClean="0"/>
              <a:t>Extend</a:t>
            </a:r>
            <a:endParaRPr lang="en-US" dirty="0"/>
          </a:p>
        </p:txBody>
      </p:sp>
    </p:spTree>
    <p:extLst>
      <p:ext uri="{BB962C8B-B14F-4D97-AF65-F5344CB8AC3E}">
        <p14:creationId xmlns:p14="http://schemas.microsoft.com/office/powerpoint/2010/main" val="70295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US" dirty="0" smtClean="0"/>
              <a:t>Working Agreements Continued</a:t>
            </a:r>
            <a:endParaRPr lang="en-US" dirty="0"/>
          </a:p>
        </p:txBody>
      </p:sp>
      <p:sp>
        <p:nvSpPr>
          <p:cNvPr id="3" name="Content Placeholder 2"/>
          <p:cNvSpPr>
            <a:spLocks noGrp="1"/>
          </p:cNvSpPr>
          <p:nvPr>
            <p:ph idx="1"/>
          </p:nvPr>
        </p:nvSpPr>
        <p:spPr/>
        <p:txBody>
          <a:bodyPr/>
          <a:lstStyle/>
          <a:p>
            <a:r>
              <a:rPr lang="en-US" dirty="0" smtClean="0"/>
              <a:t>Learning is a process, not an event.</a:t>
            </a:r>
          </a:p>
          <a:p>
            <a:pPr marL="457200" lvl="1" indent="0">
              <a:buNone/>
            </a:pPr>
            <a:r>
              <a:rPr lang="en-US" dirty="0" smtClean="0"/>
              <a:t>Be open to outcomes not attached to them.</a:t>
            </a:r>
          </a:p>
          <a:p>
            <a:pPr marL="457200" lvl="1" indent="0">
              <a:buNone/>
            </a:pPr>
            <a:r>
              <a:rPr lang="en-US" dirty="0" smtClean="0"/>
              <a:t>Accept not fully know for now.</a:t>
            </a:r>
          </a:p>
          <a:p>
            <a:pPr marL="457200" lvl="1" indent="0">
              <a:buNone/>
            </a:pPr>
            <a:r>
              <a:rPr lang="en-US" dirty="0" smtClean="0"/>
              <a:t>The process continues as long as you choose to engage in learning. </a:t>
            </a:r>
            <a:endParaRPr lang="en-US" dirty="0"/>
          </a:p>
        </p:txBody>
      </p:sp>
    </p:spTree>
    <p:extLst>
      <p:ext uri="{BB962C8B-B14F-4D97-AF65-F5344CB8AC3E}">
        <p14:creationId xmlns:p14="http://schemas.microsoft.com/office/powerpoint/2010/main" val="312187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9360897" cy="4351338"/>
          </a:xfrm>
        </p:spPr>
        <p:txBody>
          <a:bodyPr>
            <a:normAutofit lnSpcReduction="10000"/>
          </a:bodyPr>
          <a:lstStyle/>
          <a:p>
            <a:pPr marL="0" indent="0">
              <a:buNone/>
            </a:pPr>
            <a:r>
              <a:rPr lang="en-US" dirty="0" smtClean="0"/>
              <a:t>Carefully place a vial of room-temperature water with blue ice water on the bottom into an empty plastic cup.</a:t>
            </a:r>
          </a:p>
          <a:p>
            <a:pPr marL="0" indent="0">
              <a:buNone/>
            </a:pPr>
            <a:endParaRPr lang="en-US" dirty="0" smtClean="0"/>
          </a:p>
          <a:p>
            <a:pPr marL="0" indent="0">
              <a:buNone/>
            </a:pPr>
            <a:r>
              <a:rPr lang="en-US" dirty="0" smtClean="0"/>
              <a:t>Fill the small plastic bag with 50 mL of hot water, seal the top.</a:t>
            </a:r>
          </a:p>
          <a:p>
            <a:pPr marL="0" indent="0">
              <a:buNone/>
            </a:pPr>
            <a:endParaRPr lang="en-US" dirty="0" smtClean="0"/>
          </a:p>
          <a:p>
            <a:pPr marL="0" indent="0">
              <a:buNone/>
            </a:pPr>
            <a:r>
              <a:rPr lang="en-US" dirty="0" smtClean="0"/>
              <a:t>Slowly lower the bag of hot water into the cop with the vial. The bag of hot water should touch the side of the vial.</a:t>
            </a:r>
          </a:p>
          <a:p>
            <a:pPr marL="0" indent="0">
              <a:buNone/>
            </a:pPr>
            <a:endParaRPr lang="en-US" dirty="0"/>
          </a:p>
          <a:p>
            <a:pPr marL="0" indent="0">
              <a:buNone/>
            </a:pPr>
            <a:r>
              <a:rPr lang="en-US" dirty="0" smtClean="0"/>
              <a:t>Observe for 4 minutes, record your observations with the heating water sheet. </a:t>
            </a:r>
            <a:endParaRPr lang="en-US" dirty="0" smtClean="0"/>
          </a:p>
        </p:txBody>
      </p:sp>
      <p:sp>
        <p:nvSpPr>
          <p:cNvPr id="4" name="Title 3"/>
          <p:cNvSpPr>
            <a:spLocks noGrp="1"/>
          </p:cNvSpPr>
          <p:nvPr>
            <p:ph type="title"/>
          </p:nvPr>
        </p:nvSpPr>
        <p:spPr/>
        <p:txBody>
          <a:bodyPr/>
          <a:lstStyle/>
          <a:p>
            <a:r>
              <a:rPr lang="en-US" dirty="0" smtClean="0"/>
              <a:t>Hot water investigation</a:t>
            </a:r>
            <a:endParaRPr lang="en-US" dirty="0"/>
          </a:p>
        </p:txBody>
      </p:sp>
      <p:sp>
        <p:nvSpPr>
          <p:cNvPr id="5" name="TextBox 4"/>
          <p:cNvSpPr txBox="1"/>
          <p:nvPr/>
        </p:nvSpPr>
        <p:spPr>
          <a:xfrm>
            <a:off x="7921283" y="365125"/>
            <a:ext cx="3432517" cy="369332"/>
          </a:xfrm>
          <a:prstGeom prst="rect">
            <a:avLst/>
          </a:prstGeom>
          <a:noFill/>
          <a:ln>
            <a:solidFill>
              <a:schemeClr val="bg2"/>
            </a:solidFill>
          </a:ln>
        </p:spPr>
        <p:txBody>
          <a:bodyPr wrap="square" rtlCol="0" anchor="ctr" anchorCtr="1">
            <a:spAutoFit/>
          </a:bodyPr>
          <a:lstStyle/>
          <a:p>
            <a:r>
              <a:rPr lang="en-US" dirty="0" smtClean="0"/>
              <a:t>Extend</a:t>
            </a:r>
            <a:endParaRPr lang="en-US" dirty="0"/>
          </a:p>
        </p:txBody>
      </p:sp>
    </p:spTree>
    <p:extLst>
      <p:ext uri="{BB962C8B-B14F-4D97-AF65-F5344CB8AC3E}">
        <p14:creationId xmlns:p14="http://schemas.microsoft.com/office/powerpoint/2010/main" val="67270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965915"/>
            <a:ext cx="9094007" cy="5211048"/>
          </a:xfrm>
        </p:spPr>
        <p:txBody>
          <a:bodyPr/>
          <a:lstStyle/>
          <a:p>
            <a:pPr marL="0" indent="0">
              <a:buNone/>
            </a:pPr>
            <a:r>
              <a:rPr lang="en-US" dirty="0" smtClean="0"/>
              <a:t>Add to your claims/evidence chart</a:t>
            </a:r>
          </a:p>
          <a:p>
            <a:pPr marL="0" indent="0">
              <a:buNone/>
            </a:pPr>
            <a:endParaRPr lang="en-US" dirty="0"/>
          </a:p>
          <a:p>
            <a:pPr marL="0" indent="0">
              <a:buNone/>
            </a:pPr>
            <a:r>
              <a:rPr lang="en-US" u="sng" dirty="0" smtClean="0"/>
              <a:t>		Claim				Evidence		</a:t>
            </a:r>
            <a:endParaRPr lang="en-US" u="sng" dirty="0"/>
          </a:p>
        </p:txBody>
      </p:sp>
      <p:sp>
        <p:nvSpPr>
          <p:cNvPr id="4" name="Title 3"/>
          <p:cNvSpPr>
            <a:spLocks noGrp="1"/>
          </p:cNvSpPr>
          <p:nvPr>
            <p:ph type="title"/>
          </p:nvPr>
        </p:nvSpPr>
        <p:spPr>
          <a:xfrm>
            <a:off x="9594760" y="365125"/>
            <a:ext cx="1759039" cy="407607"/>
          </a:xfrm>
        </p:spPr>
        <p:txBody>
          <a:bodyPr>
            <a:normAutofit/>
          </a:bodyPr>
          <a:lstStyle/>
          <a:p>
            <a:r>
              <a:rPr lang="en-US" sz="1600" dirty="0" smtClean="0">
                <a:solidFill>
                  <a:schemeClr val="accent1">
                    <a:lumMod val="50000"/>
                  </a:schemeClr>
                </a:solidFill>
              </a:rPr>
              <a:t>Explain</a:t>
            </a:r>
            <a:endParaRPr lang="en-US" sz="1600" dirty="0">
              <a:solidFill>
                <a:schemeClr val="accent1">
                  <a:lumMod val="50000"/>
                </a:schemeClr>
              </a:solidFill>
            </a:endParaRPr>
          </a:p>
        </p:txBody>
      </p:sp>
      <p:cxnSp>
        <p:nvCxnSpPr>
          <p:cNvPr id="6" name="Straight Connector 5"/>
          <p:cNvCxnSpPr/>
          <p:nvPr/>
        </p:nvCxnSpPr>
        <p:spPr>
          <a:xfrm>
            <a:off x="5847008" y="1700011"/>
            <a:ext cx="0" cy="3554569"/>
          </a:xfrm>
          <a:prstGeom prst="line">
            <a:avLst/>
          </a:prstGeom>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2292439" y="5326957"/>
            <a:ext cx="2511381" cy="1323439"/>
          </a:xfrm>
          <a:prstGeom prst="rect">
            <a:avLst/>
          </a:prstGeom>
          <a:noFill/>
          <a:ln>
            <a:solidFill>
              <a:schemeClr val="bg2"/>
            </a:solidFill>
          </a:ln>
        </p:spPr>
        <p:txBody>
          <a:bodyPr wrap="square" rtlCol="0" anchor="ctr" anchorCtr="1">
            <a:spAutoFit/>
          </a:bodyPr>
          <a:lstStyle/>
          <a:p>
            <a:r>
              <a:rPr lang="en-US" sz="2000" dirty="0" smtClean="0">
                <a:solidFill>
                  <a:srgbClr val="002060"/>
                </a:solidFill>
              </a:rPr>
              <a:t>Vocabulary: </a:t>
            </a:r>
          </a:p>
          <a:p>
            <a:r>
              <a:rPr lang="en-US" sz="2000" dirty="0">
                <a:solidFill>
                  <a:srgbClr val="002060"/>
                </a:solidFill>
              </a:rPr>
              <a:t>c</a:t>
            </a:r>
            <a:r>
              <a:rPr lang="en-US" sz="2000" dirty="0" smtClean="0">
                <a:solidFill>
                  <a:srgbClr val="002060"/>
                </a:solidFill>
              </a:rPr>
              <a:t>onvection currents</a:t>
            </a:r>
          </a:p>
          <a:p>
            <a:r>
              <a:rPr lang="en-US" sz="2000" dirty="0">
                <a:solidFill>
                  <a:srgbClr val="002060"/>
                </a:solidFill>
              </a:rPr>
              <a:t>e</a:t>
            </a:r>
            <a:r>
              <a:rPr lang="en-US" sz="2000" dirty="0" smtClean="0">
                <a:solidFill>
                  <a:srgbClr val="002060"/>
                </a:solidFill>
              </a:rPr>
              <a:t>xpands</a:t>
            </a:r>
          </a:p>
          <a:p>
            <a:r>
              <a:rPr lang="en-US" sz="2000" dirty="0" smtClean="0">
                <a:solidFill>
                  <a:srgbClr val="002060"/>
                </a:solidFill>
              </a:rPr>
              <a:t>contracts</a:t>
            </a:r>
            <a:endParaRPr lang="en-US" sz="2000" dirty="0">
              <a:solidFill>
                <a:srgbClr val="002060"/>
              </a:solidFill>
            </a:endParaRPr>
          </a:p>
        </p:txBody>
      </p:sp>
    </p:spTree>
    <p:extLst>
      <p:ext uri="{BB962C8B-B14F-4D97-AF65-F5344CB8AC3E}">
        <p14:creationId xmlns:p14="http://schemas.microsoft.com/office/powerpoint/2010/main" val="42722429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00249" y="2843254"/>
            <a:ext cx="9909537" cy="2346931"/>
          </a:xfrm>
        </p:spPr>
        <p:txBody>
          <a:bodyPr>
            <a:normAutofit/>
          </a:bodyPr>
          <a:lstStyle/>
          <a:p>
            <a:pPr marL="0" indent="0" algn="ctr">
              <a:buNone/>
            </a:pPr>
            <a:r>
              <a:rPr lang="en-US" sz="3600" dirty="0" smtClean="0"/>
              <a:t>Write and/or diagram (with labels) your answer to the focus question.</a:t>
            </a:r>
            <a:endParaRPr lang="en-US" sz="3600" dirty="0" smtClean="0"/>
          </a:p>
        </p:txBody>
      </p:sp>
      <p:sp>
        <p:nvSpPr>
          <p:cNvPr id="4" name="Title 3"/>
          <p:cNvSpPr>
            <a:spLocks noGrp="1"/>
          </p:cNvSpPr>
          <p:nvPr>
            <p:ph type="title"/>
          </p:nvPr>
        </p:nvSpPr>
        <p:spPr>
          <a:xfrm>
            <a:off x="1719190" y="757675"/>
            <a:ext cx="9029700" cy="939360"/>
          </a:xfrm>
        </p:spPr>
        <p:txBody>
          <a:bodyPr>
            <a:noAutofit/>
          </a:bodyPr>
          <a:lstStyle/>
          <a:p>
            <a:pPr algn="ctr"/>
            <a:r>
              <a:rPr lang="en-US" sz="3200" dirty="0" smtClean="0">
                <a:solidFill>
                  <a:srgbClr val="0070C0"/>
                </a:solidFill>
              </a:rPr>
              <a:t>What happens when a volum</a:t>
            </a:r>
            <a:r>
              <a:rPr lang="en-US" sz="3200" dirty="0" smtClean="0">
                <a:solidFill>
                  <a:srgbClr val="0070C0"/>
                </a:solidFill>
              </a:rPr>
              <a:t>e of fluid is warmed at the bottom?</a:t>
            </a:r>
            <a:endParaRPr lang="en-US" sz="3200" dirty="0">
              <a:solidFill>
                <a:srgbClr val="0070C0"/>
              </a:solidFill>
            </a:endParaRPr>
          </a:p>
        </p:txBody>
      </p:sp>
      <p:sp>
        <p:nvSpPr>
          <p:cNvPr id="5" name="TextBox 4"/>
          <p:cNvSpPr txBox="1"/>
          <p:nvPr/>
        </p:nvSpPr>
        <p:spPr>
          <a:xfrm>
            <a:off x="10562210" y="126610"/>
            <a:ext cx="1253197" cy="369332"/>
          </a:xfrm>
          <a:prstGeom prst="rect">
            <a:avLst/>
          </a:prstGeom>
          <a:noFill/>
          <a:ln>
            <a:solidFill>
              <a:schemeClr val="bg2"/>
            </a:solidFill>
          </a:ln>
        </p:spPr>
        <p:txBody>
          <a:bodyPr wrap="square" rtlCol="0" anchor="ctr" anchorCtr="1">
            <a:spAutoFit/>
          </a:bodyPr>
          <a:lstStyle/>
          <a:p>
            <a:r>
              <a:rPr lang="en-US" dirty="0" smtClean="0"/>
              <a:t>Evaluate</a:t>
            </a:r>
            <a:endParaRPr lang="en-US" dirty="0"/>
          </a:p>
        </p:txBody>
      </p:sp>
    </p:spTree>
    <p:extLst>
      <p:ext uri="{BB962C8B-B14F-4D97-AF65-F5344CB8AC3E}">
        <p14:creationId xmlns:p14="http://schemas.microsoft.com/office/powerpoint/2010/main" val="358558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39694" y="0"/>
            <a:ext cx="9029700" cy="1325563"/>
          </a:xfrm>
        </p:spPr>
        <p:txBody>
          <a:bodyPr/>
          <a:lstStyle/>
          <a:p>
            <a:r>
              <a:rPr lang="en-US" dirty="0" smtClean="0"/>
              <a:t>5E Lesson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89571183"/>
              </p:ext>
            </p:extLst>
          </p:nvPr>
        </p:nvGraphicFramePr>
        <p:xfrm>
          <a:off x="2239694" y="1195753"/>
          <a:ext cx="9029700" cy="5120640"/>
        </p:xfrm>
        <a:graphic>
          <a:graphicData uri="http://schemas.openxmlformats.org/drawingml/2006/table">
            <a:tbl>
              <a:tblPr>
                <a:tableStyleId>{69C7853C-536D-4A76-A0AE-DD22124D55A5}</a:tableStyleId>
              </a:tblPr>
              <a:tblGrid>
                <a:gridCol w="1717846"/>
                <a:gridCol w="7311854"/>
              </a:tblGrid>
              <a:tr h="989445">
                <a:tc>
                  <a:txBody>
                    <a:bodyPr/>
                    <a:lstStyle/>
                    <a:p>
                      <a:pPr algn="ctr"/>
                      <a:r>
                        <a:rPr lang="en-US" sz="1800" dirty="0">
                          <a:effectLst/>
                        </a:rPr>
                        <a:t>Engagement</a:t>
                      </a:r>
                      <a:endParaRPr lang="en-US" sz="1800" dirty="0">
                        <a:effectLst/>
                        <a:latin typeface="Arial" panose="020B0604020202020204" pitchFamily="34" charset="0"/>
                        <a:cs typeface="Arial" panose="020B0604020202020204" pitchFamily="34" charset="0"/>
                      </a:endParaRPr>
                    </a:p>
                  </a:txBody>
                  <a:tcPr marL="34755" marR="34755" marT="34755" marB="34755" anchor="ctr"/>
                </a:tc>
                <a:tc>
                  <a:txBody>
                    <a:bodyPr/>
                    <a:lstStyle/>
                    <a:p>
                      <a:r>
                        <a:rPr lang="en-US" sz="1800" dirty="0">
                          <a:effectLst/>
                        </a:rPr>
                        <a:t>Object, event or question used to engage students.</a:t>
                      </a:r>
                    </a:p>
                    <a:p>
                      <a:r>
                        <a:rPr lang="en-US" sz="1800" dirty="0">
                          <a:effectLst/>
                        </a:rPr>
                        <a:t>Connections facilitated between what students know and can do</a:t>
                      </a:r>
                      <a:r>
                        <a:rPr lang="en-US" sz="1800" dirty="0" smtClean="0">
                          <a:effectLst/>
                        </a:rPr>
                        <a:t>.</a:t>
                      </a:r>
                    </a:p>
                    <a:p>
                      <a:endParaRPr lang="en-US" sz="1800" dirty="0">
                        <a:effectLst/>
                        <a:latin typeface="Arial" panose="020B0604020202020204" pitchFamily="34" charset="0"/>
                        <a:cs typeface="Arial" panose="020B0604020202020204" pitchFamily="34" charset="0"/>
                      </a:endParaRPr>
                    </a:p>
                  </a:txBody>
                  <a:tcPr marL="34755" marR="34755" marT="34755" marB="34755"/>
                </a:tc>
              </a:tr>
              <a:tr h="989445">
                <a:tc>
                  <a:txBody>
                    <a:bodyPr/>
                    <a:lstStyle/>
                    <a:p>
                      <a:pPr algn="ctr"/>
                      <a:r>
                        <a:rPr lang="en-US" sz="1800" dirty="0">
                          <a:effectLst/>
                        </a:rPr>
                        <a:t>Exploration</a:t>
                      </a:r>
                      <a:endParaRPr lang="en-US" sz="1800" dirty="0">
                        <a:effectLst/>
                        <a:latin typeface="Arial" panose="020B0604020202020204" pitchFamily="34" charset="0"/>
                        <a:cs typeface="Arial" panose="020B0604020202020204" pitchFamily="34" charset="0"/>
                      </a:endParaRPr>
                    </a:p>
                  </a:txBody>
                  <a:tcPr marL="34755" marR="34755" marT="34755" marB="34755" anchor="ctr"/>
                </a:tc>
                <a:tc>
                  <a:txBody>
                    <a:bodyPr/>
                    <a:lstStyle/>
                    <a:p>
                      <a:r>
                        <a:rPr lang="en-US" sz="1800" dirty="0">
                          <a:effectLst/>
                        </a:rPr>
                        <a:t>Objects and phenomena are explored.</a:t>
                      </a:r>
                    </a:p>
                    <a:p>
                      <a:r>
                        <a:rPr lang="en-US" sz="1800" dirty="0">
                          <a:effectLst/>
                        </a:rPr>
                        <a:t>Hands-on activities, with guidance</a:t>
                      </a:r>
                      <a:r>
                        <a:rPr lang="en-US" sz="1800" dirty="0" smtClean="0">
                          <a:effectLst/>
                        </a:rPr>
                        <a:t>.</a:t>
                      </a:r>
                    </a:p>
                    <a:p>
                      <a:endParaRPr lang="en-US" sz="1800" dirty="0">
                        <a:effectLst/>
                        <a:latin typeface="Arial" panose="020B0604020202020204" pitchFamily="34" charset="0"/>
                        <a:cs typeface="Arial" panose="020B0604020202020204" pitchFamily="34" charset="0"/>
                      </a:endParaRPr>
                    </a:p>
                  </a:txBody>
                  <a:tcPr marL="34755" marR="34755" marT="34755" marB="34755"/>
                </a:tc>
              </a:tr>
              <a:tr h="1293572">
                <a:tc>
                  <a:txBody>
                    <a:bodyPr/>
                    <a:lstStyle/>
                    <a:p>
                      <a:pPr algn="ctr"/>
                      <a:r>
                        <a:rPr lang="en-US" sz="1800" dirty="0">
                          <a:effectLst/>
                        </a:rPr>
                        <a:t>Explanation</a:t>
                      </a:r>
                      <a:endParaRPr lang="en-US" sz="1800" dirty="0">
                        <a:effectLst/>
                        <a:latin typeface="Arial" panose="020B0604020202020204" pitchFamily="34" charset="0"/>
                        <a:cs typeface="Arial" panose="020B0604020202020204" pitchFamily="34" charset="0"/>
                      </a:endParaRPr>
                    </a:p>
                  </a:txBody>
                  <a:tcPr marL="34755" marR="34755" marT="34755" marB="34755" anchor="ctr"/>
                </a:tc>
                <a:tc>
                  <a:txBody>
                    <a:bodyPr/>
                    <a:lstStyle/>
                    <a:p>
                      <a:r>
                        <a:rPr lang="en-US" sz="1800" dirty="0">
                          <a:effectLst/>
                        </a:rPr>
                        <a:t>Students explain their understanding of concepts and processes.</a:t>
                      </a:r>
                    </a:p>
                    <a:p>
                      <a:r>
                        <a:rPr lang="en-US" sz="1800" dirty="0">
                          <a:effectLst/>
                        </a:rPr>
                        <a:t>New concepts and skills are introduced as conceptual clarity and cohesion are sought</a:t>
                      </a:r>
                      <a:r>
                        <a:rPr lang="en-US" sz="1800" dirty="0" smtClean="0">
                          <a:effectLst/>
                        </a:rPr>
                        <a:t>.</a:t>
                      </a:r>
                    </a:p>
                    <a:p>
                      <a:endParaRPr lang="en-US" sz="1800" dirty="0">
                        <a:effectLst/>
                        <a:latin typeface="Arial" panose="020B0604020202020204" pitchFamily="34" charset="0"/>
                        <a:cs typeface="Arial" panose="020B0604020202020204" pitchFamily="34" charset="0"/>
                      </a:endParaRPr>
                    </a:p>
                  </a:txBody>
                  <a:tcPr marL="34755" marR="34755" marT="34755" marB="34755"/>
                </a:tc>
              </a:tr>
              <a:tr h="924089">
                <a:tc>
                  <a:txBody>
                    <a:bodyPr/>
                    <a:lstStyle/>
                    <a:p>
                      <a:pPr algn="ctr"/>
                      <a:r>
                        <a:rPr lang="en-US" sz="1800">
                          <a:effectLst/>
                        </a:rPr>
                        <a:t>Elaboration</a:t>
                      </a:r>
                      <a:endParaRPr lang="en-US" sz="1800">
                        <a:effectLst/>
                        <a:latin typeface="Arial" panose="020B0604020202020204" pitchFamily="34" charset="0"/>
                        <a:cs typeface="Arial" panose="020B0604020202020204" pitchFamily="34" charset="0"/>
                      </a:endParaRPr>
                    </a:p>
                  </a:txBody>
                  <a:tcPr marL="34755" marR="34755" marT="34755" marB="34755" anchor="ctr"/>
                </a:tc>
                <a:tc>
                  <a:txBody>
                    <a:bodyPr/>
                    <a:lstStyle/>
                    <a:p>
                      <a:r>
                        <a:rPr lang="en-US" sz="1800" dirty="0">
                          <a:effectLst/>
                        </a:rPr>
                        <a:t>Activities allow students to apply concepts in contexts, and build on or extend understanding and skill.</a:t>
                      </a:r>
                      <a:endParaRPr lang="en-US" sz="1800" dirty="0">
                        <a:effectLst/>
                        <a:latin typeface="Arial" panose="020B0604020202020204" pitchFamily="34" charset="0"/>
                        <a:cs typeface="Arial" panose="020B0604020202020204" pitchFamily="34" charset="0"/>
                      </a:endParaRPr>
                    </a:p>
                  </a:txBody>
                  <a:tcPr marL="34755" marR="34755" marT="34755" marB="34755"/>
                </a:tc>
              </a:tr>
              <a:tr h="924089">
                <a:tc>
                  <a:txBody>
                    <a:bodyPr/>
                    <a:lstStyle/>
                    <a:p>
                      <a:pPr algn="ctr"/>
                      <a:r>
                        <a:rPr lang="en-US" sz="1800" dirty="0">
                          <a:effectLst/>
                        </a:rPr>
                        <a:t>Evaluation</a:t>
                      </a:r>
                      <a:endParaRPr lang="en-US" sz="1800" dirty="0">
                        <a:effectLst/>
                        <a:latin typeface="Arial" panose="020B0604020202020204" pitchFamily="34" charset="0"/>
                        <a:cs typeface="Arial" panose="020B0604020202020204" pitchFamily="34" charset="0"/>
                      </a:endParaRPr>
                    </a:p>
                  </a:txBody>
                  <a:tcPr marL="34755" marR="34755" marT="34755" marB="34755" anchor="ctr"/>
                </a:tc>
                <a:tc>
                  <a:txBody>
                    <a:bodyPr/>
                    <a:lstStyle/>
                    <a:p>
                      <a:r>
                        <a:rPr lang="en-US" sz="1800" dirty="0">
                          <a:effectLst/>
                        </a:rPr>
                        <a:t>Students assess their knowledge, skills and abilities. Activities permit evaluation of student development and lesson effectiveness.</a:t>
                      </a:r>
                      <a:endParaRPr lang="en-US" sz="1800" dirty="0">
                        <a:effectLst/>
                        <a:latin typeface="Arial" panose="020B0604020202020204" pitchFamily="34" charset="0"/>
                        <a:cs typeface="Arial" panose="020B0604020202020204" pitchFamily="34" charset="0"/>
                      </a:endParaRPr>
                    </a:p>
                  </a:txBody>
                  <a:tcPr marL="34755" marR="34755" marT="34755" marB="34755"/>
                </a:tc>
              </a:tr>
            </a:tbl>
          </a:graphicData>
        </a:graphic>
      </p:graphicFrame>
      <p:sp>
        <p:nvSpPr>
          <p:cNvPr id="6" name="Rectangle 1"/>
          <p:cNvSpPr>
            <a:spLocks noChangeArrowheads="1"/>
          </p:cNvSpPr>
          <p:nvPr/>
        </p:nvSpPr>
        <p:spPr bwMode="auto">
          <a:xfrm>
            <a:off x="3821113"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rPr>
              <a:t/>
            </a:r>
            <a:br>
              <a:rPr kumimoji="0" lang="en-US" altLang="en-US" sz="1800" b="0" i="0" u="none" strike="noStrike" cap="none" normalizeH="0" baseline="0" smtClean="0">
                <a:ln>
                  <a:noFill/>
                </a:ln>
                <a:solidFill>
                  <a:schemeClr val="tx1"/>
                </a:solidFill>
                <a:effectLst/>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7134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900332"/>
            <a:ext cx="9670386" cy="5957668"/>
          </a:xfrm>
        </p:spPr>
        <p:txBody>
          <a:bodyPr>
            <a:normAutofit/>
          </a:bodyPr>
          <a:lstStyle/>
          <a:p>
            <a:pPr marL="0" indent="0">
              <a:buNone/>
            </a:pPr>
            <a:r>
              <a:rPr lang="en-US" altLang="en-US" sz="2400" dirty="0" smtClean="0">
                <a:solidFill>
                  <a:srgbClr val="0070C0"/>
                </a:solidFill>
              </a:rPr>
              <a:t>1.  Read plan in the teacher’s manual.</a:t>
            </a:r>
            <a:endParaRPr lang="en-US" altLang="en-US" sz="2400" dirty="0">
              <a:solidFill>
                <a:srgbClr val="0070C0"/>
              </a:solidFill>
            </a:endParaRPr>
          </a:p>
          <a:p>
            <a:pPr marL="0" indent="0">
              <a:buNone/>
            </a:pPr>
            <a:r>
              <a:rPr lang="en-US" altLang="en-US" sz="2400" dirty="0">
                <a:solidFill>
                  <a:srgbClr val="0070C0"/>
                </a:solidFill>
              </a:rPr>
              <a:t>2.  Get the materials and set up the activity. </a:t>
            </a:r>
          </a:p>
          <a:p>
            <a:pPr marL="0" indent="0">
              <a:buNone/>
            </a:pPr>
            <a:r>
              <a:rPr lang="en-US" altLang="en-US" sz="2400" dirty="0">
                <a:solidFill>
                  <a:srgbClr val="0070C0"/>
                </a:solidFill>
              </a:rPr>
              <a:t>3. </a:t>
            </a:r>
            <a:r>
              <a:rPr lang="en-US" altLang="en-US" sz="2400" dirty="0" smtClean="0">
                <a:solidFill>
                  <a:srgbClr val="0070C0"/>
                </a:solidFill>
              </a:rPr>
              <a:t> Do </a:t>
            </a:r>
            <a:r>
              <a:rPr lang="en-US" altLang="en-US" sz="2400" dirty="0">
                <a:solidFill>
                  <a:srgbClr val="0070C0"/>
                </a:solidFill>
              </a:rPr>
              <a:t>the activity yourself.</a:t>
            </a:r>
          </a:p>
          <a:p>
            <a:pPr marL="0" indent="0">
              <a:buNone/>
            </a:pPr>
            <a:r>
              <a:rPr lang="en-US" altLang="en-US" sz="2400" dirty="0" smtClean="0">
                <a:solidFill>
                  <a:srgbClr val="0070C0"/>
                </a:solidFill>
              </a:rPr>
              <a:t>4.  </a:t>
            </a:r>
            <a:r>
              <a:rPr lang="en-US" altLang="en-US" sz="2400" dirty="0" smtClean="0">
                <a:solidFill>
                  <a:srgbClr val="0070C0"/>
                </a:solidFill>
              </a:rPr>
              <a:t>Fill out </a:t>
            </a:r>
            <a:r>
              <a:rPr lang="en-US" altLang="en-US" sz="2400" dirty="0" smtClean="0">
                <a:solidFill>
                  <a:srgbClr val="0070C0"/>
                </a:solidFill>
              </a:rPr>
              <a:t>the </a:t>
            </a:r>
            <a:r>
              <a:rPr lang="en-US" altLang="en-US" sz="2400" dirty="0" smtClean="0">
                <a:solidFill>
                  <a:srgbClr val="0070C0"/>
                </a:solidFill>
              </a:rPr>
              <a:t>5E </a:t>
            </a:r>
            <a:r>
              <a:rPr lang="en-US" altLang="en-US" sz="2400" dirty="0" smtClean="0">
                <a:solidFill>
                  <a:srgbClr val="0070C0"/>
                </a:solidFill>
              </a:rPr>
              <a:t>template</a:t>
            </a:r>
          </a:p>
          <a:p>
            <a:pPr marL="457200" indent="-457200">
              <a:buAutoNum type="arabicPeriod" startAt="5"/>
            </a:pPr>
            <a:r>
              <a:rPr lang="en-US" altLang="en-US" sz="2400" dirty="0" smtClean="0">
                <a:solidFill>
                  <a:srgbClr val="0070C0"/>
                </a:solidFill>
              </a:rPr>
              <a:t>On a chart present </a:t>
            </a:r>
            <a:r>
              <a:rPr lang="en-US" altLang="en-US" sz="2400" dirty="0">
                <a:solidFill>
                  <a:srgbClr val="0070C0"/>
                </a:solidFill>
              </a:rPr>
              <a:t>	</a:t>
            </a:r>
            <a:endParaRPr lang="en-US" altLang="en-US" sz="2400" dirty="0" smtClean="0">
              <a:solidFill>
                <a:srgbClr val="0070C0"/>
              </a:solidFill>
            </a:endParaRPr>
          </a:p>
          <a:p>
            <a:pPr marL="914400" lvl="2" indent="0">
              <a:buNone/>
            </a:pPr>
            <a:r>
              <a:rPr lang="en-US" altLang="en-US" sz="2400" dirty="0">
                <a:solidFill>
                  <a:srgbClr val="0070C0"/>
                </a:solidFill>
              </a:rPr>
              <a:t>the learning targets</a:t>
            </a:r>
          </a:p>
          <a:p>
            <a:pPr marL="914400" lvl="2" indent="0">
              <a:buNone/>
            </a:pPr>
            <a:r>
              <a:rPr lang="en-US" altLang="en-US" sz="2400" dirty="0">
                <a:solidFill>
                  <a:srgbClr val="0070C0"/>
                </a:solidFill>
              </a:rPr>
              <a:t>the focus </a:t>
            </a:r>
            <a:r>
              <a:rPr lang="en-US" altLang="en-US" sz="2400" dirty="0" smtClean="0">
                <a:solidFill>
                  <a:srgbClr val="0070C0"/>
                </a:solidFill>
              </a:rPr>
              <a:t>question</a:t>
            </a:r>
            <a:endParaRPr lang="en-US" altLang="en-US" sz="2400" dirty="0">
              <a:solidFill>
                <a:srgbClr val="0070C0"/>
              </a:solidFill>
            </a:endParaRPr>
          </a:p>
          <a:p>
            <a:pPr marL="914400" lvl="2" indent="0">
              <a:buNone/>
            </a:pPr>
            <a:r>
              <a:rPr lang="en-US" altLang="en-US" sz="2400" dirty="0">
                <a:solidFill>
                  <a:srgbClr val="0070C0"/>
                </a:solidFill>
              </a:rPr>
              <a:t>what goes on the “Word Wall”</a:t>
            </a:r>
          </a:p>
          <a:p>
            <a:pPr marL="914400" lvl="2" indent="0">
              <a:buNone/>
            </a:pPr>
            <a:r>
              <a:rPr lang="en-US" altLang="en-US" sz="2400" dirty="0">
                <a:solidFill>
                  <a:srgbClr val="0070C0"/>
                </a:solidFill>
              </a:rPr>
              <a:t>what copy master sheets go with the </a:t>
            </a:r>
            <a:r>
              <a:rPr lang="en-US" altLang="en-US" sz="2400" dirty="0" smtClean="0">
                <a:solidFill>
                  <a:srgbClr val="0070C0"/>
                </a:solidFill>
              </a:rPr>
              <a:t>activity</a:t>
            </a:r>
            <a:endParaRPr lang="en-US" altLang="en-US" sz="2400" dirty="0">
              <a:solidFill>
                <a:srgbClr val="0070C0"/>
              </a:solidFill>
            </a:endParaRPr>
          </a:p>
          <a:p>
            <a:pPr marL="914400" lvl="2" indent="0">
              <a:buNone/>
            </a:pPr>
            <a:r>
              <a:rPr lang="en-US" altLang="en-US" sz="2400" dirty="0" smtClean="0">
                <a:solidFill>
                  <a:srgbClr val="0070C0"/>
                </a:solidFill>
              </a:rPr>
              <a:t>what </a:t>
            </a:r>
            <a:r>
              <a:rPr lang="en-US" altLang="en-US" sz="2400" dirty="0" smtClean="0">
                <a:solidFill>
                  <a:srgbClr val="0070C0"/>
                </a:solidFill>
              </a:rPr>
              <a:t>claims/evidence should students come up with</a:t>
            </a:r>
          </a:p>
          <a:p>
            <a:pPr marL="914400" lvl="2" indent="0">
              <a:buNone/>
            </a:pPr>
            <a:r>
              <a:rPr lang="en-US" altLang="en-US" sz="2400" dirty="0">
                <a:solidFill>
                  <a:srgbClr val="0070C0"/>
                </a:solidFill>
              </a:rPr>
              <a:t>what  assessment  you will use </a:t>
            </a:r>
          </a:p>
          <a:p>
            <a:pPr marL="0" indent="0">
              <a:buNone/>
            </a:pPr>
            <a:r>
              <a:rPr lang="en-US" altLang="en-US" sz="2400" dirty="0" smtClean="0">
                <a:solidFill>
                  <a:srgbClr val="0070C0"/>
                </a:solidFill>
              </a:rPr>
              <a:t>6. Have all materials laid out how the experiment would work.</a:t>
            </a:r>
            <a:endParaRPr lang="en-US" altLang="en-US" sz="2400" dirty="0">
              <a:solidFill>
                <a:srgbClr val="0070C0"/>
              </a:solidFill>
            </a:endParaRPr>
          </a:p>
          <a:p>
            <a:pPr marL="914400" lvl="2" indent="0">
              <a:buNone/>
            </a:pPr>
            <a:endParaRPr lang="en-US" altLang="en-US" sz="2400" dirty="0" smtClean="0">
              <a:solidFill>
                <a:srgbClr val="0070C0"/>
              </a:solidFill>
            </a:endParaRPr>
          </a:p>
          <a:p>
            <a:pPr marL="914400" lvl="2" indent="0">
              <a:buNone/>
            </a:pPr>
            <a:endParaRPr lang="en-US" altLang="en-US" sz="2400" dirty="0">
              <a:solidFill>
                <a:srgbClr val="0070C0"/>
              </a:solidFill>
            </a:endParaRPr>
          </a:p>
          <a:p>
            <a:pPr marL="0" indent="0">
              <a:buNone/>
            </a:pPr>
            <a:endParaRPr lang="en-US" dirty="0"/>
          </a:p>
        </p:txBody>
      </p:sp>
      <p:sp>
        <p:nvSpPr>
          <p:cNvPr id="4" name="Title 3"/>
          <p:cNvSpPr>
            <a:spLocks noGrp="1"/>
          </p:cNvSpPr>
          <p:nvPr>
            <p:ph type="title"/>
          </p:nvPr>
        </p:nvSpPr>
        <p:spPr>
          <a:xfrm>
            <a:off x="1569700" y="98474"/>
            <a:ext cx="9029700" cy="945100"/>
          </a:xfrm>
        </p:spPr>
        <p:txBody>
          <a:bodyPr/>
          <a:lstStyle/>
          <a:p>
            <a:r>
              <a:rPr lang="en-US" dirty="0" smtClean="0"/>
              <a:t>Prepare a Lesson:</a:t>
            </a:r>
            <a:endParaRPr lang="en-US" dirty="0"/>
          </a:p>
        </p:txBody>
      </p:sp>
    </p:spTree>
    <p:extLst>
      <p:ext uri="{BB962C8B-B14F-4D97-AF65-F5344CB8AC3E}">
        <p14:creationId xmlns:p14="http://schemas.microsoft.com/office/powerpoint/2010/main" val="379042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825625"/>
            <a:ext cx="9029700" cy="4351338"/>
          </a:xfrm>
        </p:spPr>
        <p:txBody>
          <a:bodyPr/>
          <a:lstStyle/>
          <a:p>
            <a:pPr marL="0" indent="0">
              <a:buNone/>
            </a:pPr>
            <a:r>
              <a:rPr lang="en-US" dirty="0" smtClean="0"/>
              <a:t>Charts, materials, visuals</a:t>
            </a:r>
          </a:p>
          <a:p>
            <a:pPr marL="0" indent="0">
              <a:buNone/>
            </a:pPr>
            <a:r>
              <a:rPr lang="en-US" dirty="0" smtClean="0"/>
              <a:t>Typed template (will be emailed to all) </a:t>
            </a:r>
          </a:p>
          <a:p>
            <a:pPr marL="0" indent="0">
              <a:buNone/>
            </a:pPr>
            <a:r>
              <a:rPr lang="en-US" dirty="0" smtClean="0"/>
              <a:t>@ 6 minute presentation</a:t>
            </a:r>
          </a:p>
          <a:p>
            <a:pPr marL="0" indent="0">
              <a:buNone/>
            </a:pPr>
            <a:r>
              <a:rPr lang="en-US" dirty="0" smtClean="0"/>
              <a:t>Present 3 times, switch with partner</a:t>
            </a:r>
          </a:p>
          <a:p>
            <a:pPr marL="0" indent="0">
              <a:buNone/>
            </a:pPr>
            <a:r>
              <a:rPr lang="en-US" dirty="0" smtClean="0"/>
              <a:t>When not presenting, you walk gallery to listen to other lessons</a:t>
            </a:r>
          </a:p>
          <a:p>
            <a:pPr marL="0" indent="0">
              <a:buNone/>
            </a:pPr>
            <a:r>
              <a:rPr lang="en-US" dirty="0" smtClean="0"/>
              <a:t>Be prepared to ask questions of the presenters</a:t>
            </a:r>
          </a:p>
          <a:p>
            <a:pPr marL="0" indent="0">
              <a:buNone/>
            </a:pPr>
            <a:r>
              <a:rPr lang="en-US" dirty="0" smtClean="0"/>
              <a:t>Presenters be prepared to answer questions</a:t>
            </a:r>
          </a:p>
        </p:txBody>
      </p:sp>
      <p:sp>
        <p:nvSpPr>
          <p:cNvPr id="4" name="Title 3"/>
          <p:cNvSpPr>
            <a:spLocks noGrp="1"/>
          </p:cNvSpPr>
          <p:nvPr>
            <p:ph type="title"/>
          </p:nvPr>
        </p:nvSpPr>
        <p:spPr>
          <a:xfrm>
            <a:off x="1569700" y="491114"/>
            <a:ext cx="9029700" cy="1325563"/>
          </a:xfrm>
        </p:spPr>
        <p:txBody>
          <a:bodyPr/>
          <a:lstStyle/>
          <a:p>
            <a:r>
              <a:rPr lang="en-US" dirty="0" smtClean="0"/>
              <a:t>Gallery Walk - presentation</a:t>
            </a:r>
            <a:endParaRPr lang="en-US" dirty="0"/>
          </a:p>
        </p:txBody>
      </p:sp>
    </p:spTree>
    <p:extLst>
      <p:ext uri="{BB962C8B-B14F-4D97-AF65-F5344CB8AC3E}">
        <p14:creationId xmlns:p14="http://schemas.microsoft.com/office/powerpoint/2010/main" val="57176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9340755" cy="4351338"/>
          </a:xfrm>
        </p:spPr>
        <p:txBody>
          <a:bodyPr/>
          <a:lstStyle/>
          <a:p>
            <a:r>
              <a:rPr lang="en-US" dirty="0" smtClean="0">
                <a:solidFill>
                  <a:srgbClr val="0070C0"/>
                </a:solidFill>
              </a:rPr>
              <a:t>Bring laptop</a:t>
            </a:r>
          </a:p>
          <a:p>
            <a:r>
              <a:rPr lang="en-US" dirty="0" smtClean="0">
                <a:solidFill>
                  <a:srgbClr val="0070C0"/>
                </a:solidFill>
              </a:rPr>
              <a:t>Supplemental materials</a:t>
            </a:r>
          </a:p>
          <a:p>
            <a:r>
              <a:rPr lang="en-US" dirty="0" smtClean="0">
                <a:solidFill>
                  <a:srgbClr val="0070C0"/>
                </a:solidFill>
              </a:rPr>
              <a:t>Extra lessons (a copy)</a:t>
            </a:r>
          </a:p>
          <a:p>
            <a:endParaRPr lang="en-US" dirty="0">
              <a:solidFill>
                <a:srgbClr val="0070C0"/>
              </a:solidFill>
            </a:endParaRPr>
          </a:p>
          <a:p>
            <a:r>
              <a:rPr lang="en-US" smtClean="0">
                <a:solidFill>
                  <a:srgbClr val="0070C0"/>
                </a:solidFill>
              </a:rPr>
              <a:t>Snacks???  </a:t>
            </a:r>
            <a:endParaRPr lang="en-US" dirty="0">
              <a:solidFill>
                <a:srgbClr val="0070C0"/>
              </a:solidFill>
            </a:endParaRPr>
          </a:p>
        </p:txBody>
      </p:sp>
      <p:sp>
        <p:nvSpPr>
          <p:cNvPr id="4" name="Title 3"/>
          <p:cNvSpPr>
            <a:spLocks noGrp="1"/>
          </p:cNvSpPr>
          <p:nvPr>
            <p:ph type="title"/>
          </p:nvPr>
        </p:nvSpPr>
        <p:spPr>
          <a:xfrm>
            <a:off x="1569700" y="500062"/>
            <a:ext cx="9029700" cy="1325563"/>
          </a:xfrm>
        </p:spPr>
        <p:txBody>
          <a:bodyPr/>
          <a:lstStyle/>
          <a:p>
            <a:r>
              <a:rPr lang="en-US" dirty="0" smtClean="0"/>
              <a:t>Next </a:t>
            </a:r>
            <a:r>
              <a:rPr lang="en-US" dirty="0" smtClean="0"/>
              <a:t>meeting</a:t>
            </a:r>
            <a:endParaRPr lang="en-US" dirty="0"/>
          </a:p>
        </p:txBody>
      </p:sp>
    </p:spTree>
    <p:extLst>
      <p:ext uri="{BB962C8B-B14F-4D97-AF65-F5344CB8AC3E}">
        <p14:creationId xmlns:p14="http://schemas.microsoft.com/office/powerpoint/2010/main" val="419798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858401" y="1552575"/>
            <a:ext cx="3002300" cy="4591968"/>
          </a:xfrm>
        </p:spPr>
        <p:txBody>
          <a:bodyPr/>
          <a:lstStyle/>
          <a:p>
            <a:pPr marL="0" indent="0">
              <a:buNone/>
            </a:pPr>
            <a:r>
              <a:rPr lang="en-US" dirty="0" smtClean="0">
                <a:solidFill>
                  <a:schemeClr val="accent1">
                    <a:lumMod val="50000"/>
                  </a:schemeClr>
                </a:solidFill>
              </a:rPr>
              <a:t>Blend:</a:t>
            </a:r>
          </a:p>
          <a:p>
            <a:pPr marL="0" indent="0">
              <a:buNone/>
            </a:pPr>
            <a:r>
              <a:rPr lang="en-US" dirty="0">
                <a:solidFill>
                  <a:schemeClr val="accent1">
                    <a:lumMod val="50000"/>
                  </a:schemeClr>
                </a:solidFill>
              </a:rPr>
              <a:t>	</a:t>
            </a:r>
            <a:r>
              <a:rPr lang="en-US" dirty="0" smtClean="0">
                <a:solidFill>
                  <a:schemeClr val="accent1">
                    <a:lumMod val="50000"/>
                  </a:schemeClr>
                </a:solidFill>
              </a:rPr>
              <a:t>Activities</a:t>
            </a:r>
          </a:p>
          <a:p>
            <a:pPr marL="0" indent="0">
              <a:buNone/>
            </a:pPr>
            <a:r>
              <a:rPr lang="en-US" dirty="0">
                <a:solidFill>
                  <a:schemeClr val="accent1">
                    <a:lumMod val="50000"/>
                  </a:schemeClr>
                </a:solidFill>
              </a:rPr>
              <a:t>	</a:t>
            </a:r>
            <a:r>
              <a:rPr lang="en-US" dirty="0" smtClean="0">
                <a:solidFill>
                  <a:schemeClr val="accent1">
                    <a:lumMod val="50000"/>
                  </a:schemeClr>
                </a:solidFill>
              </a:rPr>
              <a:t>Content</a:t>
            </a:r>
          </a:p>
          <a:p>
            <a:pPr marL="0" indent="0">
              <a:buNone/>
            </a:pPr>
            <a:r>
              <a:rPr lang="en-US" dirty="0">
                <a:solidFill>
                  <a:schemeClr val="accent1">
                    <a:lumMod val="50000"/>
                  </a:schemeClr>
                </a:solidFill>
              </a:rPr>
              <a:t>	</a:t>
            </a:r>
            <a:r>
              <a:rPr lang="en-US" dirty="0" smtClean="0">
                <a:solidFill>
                  <a:schemeClr val="accent1">
                    <a:lumMod val="50000"/>
                  </a:schemeClr>
                </a:solidFill>
              </a:rPr>
              <a:t>Pedagogy </a:t>
            </a:r>
            <a:endParaRPr lang="en-US" dirty="0">
              <a:solidFill>
                <a:schemeClr val="accent1">
                  <a:lumMod val="50000"/>
                </a:schemeClr>
              </a:solidFill>
            </a:endParaRPr>
          </a:p>
        </p:txBody>
      </p:sp>
      <p:sp>
        <p:nvSpPr>
          <p:cNvPr id="2" name="Title 1"/>
          <p:cNvSpPr>
            <a:spLocks noGrp="1"/>
          </p:cNvSpPr>
          <p:nvPr>
            <p:ph type="title"/>
          </p:nvPr>
        </p:nvSpPr>
        <p:spPr>
          <a:xfrm>
            <a:off x="2040765" y="262094"/>
            <a:ext cx="9029700" cy="1325563"/>
          </a:xfrm>
        </p:spPr>
        <p:txBody>
          <a:bodyPr/>
          <a:lstStyle/>
          <a:p>
            <a:r>
              <a:rPr lang="en-US" dirty="0" smtClean="0"/>
              <a:t>Agenda</a:t>
            </a:r>
            <a:endParaRPr lang="en-US" dirty="0"/>
          </a:p>
        </p:txBody>
      </p:sp>
      <p:sp>
        <p:nvSpPr>
          <p:cNvPr id="4" name="TextBox 3"/>
          <p:cNvSpPr txBox="1"/>
          <p:nvPr/>
        </p:nvSpPr>
        <p:spPr>
          <a:xfrm>
            <a:off x="5061397" y="1204343"/>
            <a:ext cx="5808372" cy="4893647"/>
          </a:xfrm>
          <a:prstGeom prst="rect">
            <a:avLst/>
          </a:prstGeom>
          <a:noFill/>
          <a:ln>
            <a:solidFill>
              <a:schemeClr val="bg2"/>
            </a:solidFill>
          </a:ln>
        </p:spPr>
        <p:txBody>
          <a:bodyPr wrap="square" rtlCol="0" anchor="ctr" anchorCtr="1">
            <a:spAutoFit/>
          </a:bodyPr>
          <a:lstStyle/>
          <a:p>
            <a:r>
              <a:rPr lang="en-US" sz="2400" dirty="0" smtClean="0">
                <a:solidFill>
                  <a:schemeClr val="accent1">
                    <a:lumMod val="50000"/>
                  </a:schemeClr>
                </a:solidFill>
              </a:rPr>
              <a:t>1</a:t>
            </a:r>
            <a:r>
              <a:rPr lang="en-US" sz="2400" baseline="30000" dirty="0" smtClean="0">
                <a:solidFill>
                  <a:schemeClr val="accent1">
                    <a:lumMod val="50000"/>
                  </a:schemeClr>
                </a:solidFill>
              </a:rPr>
              <a:t>st</a:t>
            </a:r>
            <a:r>
              <a:rPr lang="en-US" sz="2400" dirty="0" smtClean="0">
                <a:solidFill>
                  <a:schemeClr val="accent1">
                    <a:lumMod val="50000"/>
                  </a:schemeClr>
                </a:solidFill>
              </a:rPr>
              <a:t> Activity – </a:t>
            </a:r>
          </a:p>
          <a:p>
            <a:r>
              <a:rPr lang="en-US" sz="2400" dirty="0">
                <a:solidFill>
                  <a:schemeClr val="accent1">
                    <a:lumMod val="50000"/>
                  </a:schemeClr>
                </a:solidFill>
              </a:rPr>
              <a:t>	</a:t>
            </a:r>
            <a:r>
              <a:rPr lang="en-US" sz="2400" dirty="0" smtClean="0">
                <a:solidFill>
                  <a:schemeClr val="accent1">
                    <a:lumMod val="50000"/>
                  </a:schemeClr>
                </a:solidFill>
              </a:rPr>
              <a:t>Model 100</a:t>
            </a:r>
            <a:r>
              <a:rPr lang="en-US" sz="2400" dirty="0" smtClean="0">
                <a:solidFill>
                  <a:schemeClr val="accent1">
                    <a:lumMod val="50000"/>
                  </a:schemeClr>
                </a:solidFill>
              </a:rPr>
              <a:t>%</a:t>
            </a:r>
          </a:p>
          <a:p>
            <a:r>
              <a:rPr lang="en-US" sz="2400" dirty="0">
                <a:solidFill>
                  <a:schemeClr val="accent1">
                    <a:lumMod val="50000"/>
                  </a:schemeClr>
                </a:solidFill>
              </a:rPr>
              <a:t>	</a:t>
            </a:r>
            <a:r>
              <a:rPr lang="en-US" sz="2400" dirty="0" smtClean="0">
                <a:solidFill>
                  <a:schemeClr val="accent1">
                    <a:lumMod val="50000"/>
                  </a:schemeClr>
                </a:solidFill>
              </a:rPr>
              <a:t>Claims/evidence</a:t>
            </a:r>
            <a:endParaRPr lang="en-US" sz="2400" dirty="0" smtClean="0">
              <a:solidFill>
                <a:schemeClr val="accent1">
                  <a:lumMod val="50000"/>
                </a:schemeClr>
              </a:solidFill>
            </a:endParaRPr>
          </a:p>
          <a:p>
            <a:r>
              <a:rPr lang="en-US" sz="2400" dirty="0" smtClean="0">
                <a:solidFill>
                  <a:schemeClr val="accent1">
                    <a:lumMod val="50000"/>
                  </a:schemeClr>
                </a:solidFill>
              </a:rPr>
              <a:t>2</a:t>
            </a:r>
            <a:r>
              <a:rPr lang="en-US" sz="2400" baseline="30000" dirty="0" smtClean="0">
                <a:solidFill>
                  <a:schemeClr val="accent1">
                    <a:lumMod val="50000"/>
                  </a:schemeClr>
                </a:solidFill>
              </a:rPr>
              <a:t>nd</a:t>
            </a:r>
            <a:r>
              <a:rPr lang="en-US" sz="2400" dirty="0" smtClean="0">
                <a:solidFill>
                  <a:schemeClr val="accent1">
                    <a:lumMod val="50000"/>
                  </a:schemeClr>
                </a:solidFill>
              </a:rPr>
              <a:t> Activity – </a:t>
            </a:r>
          </a:p>
          <a:p>
            <a:r>
              <a:rPr lang="en-US" sz="2400" dirty="0">
                <a:solidFill>
                  <a:schemeClr val="accent1">
                    <a:lumMod val="50000"/>
                  </a:schemeClr>
                </a:solidFill>
              </a:rPr>
              <a:t>	</a:t>
            </a:r>
            <a:r>
              <a:rPr lang="en-US" sz="2400" dirty="0" smtClean="0">
                <a:solidFill>
                  <a:schemeClr val="accent1">
                    <a:lumMod val="50000"/>
                  </a:schemeClr>
                </a:solidFill>
              </a:rPr>
              <a:t>Outside, collecting data in a time 	frame</a:t>
            </a:r>
          </a:p>
          <a:p>
            <a:r>
              <a:rPr lang="en-US" sz="2400" dirty="0" smtClean="0">
                <a:solidFill>
                  <a:schemeClr val="accent1">
                    <a:lumMod val="50000"/>
                  </a:schemeClr>
                </a:solidFill>
              </a:rPr>
              <a:t>	</a:t>
            </a:r>
            <a:r>
              <a:rPr lang="en-US" sz="2400" dirty="0">
                <a:solidFill>
                  <a:schemeClr val="accent1">
                    <a:lumMod val="50000"/>
                  </a:schemeClr>
                </a:solidFill>
              </a:rPr>
              <a:t> Science and Engineering Practices </a:t>
            </a:r>
            <a:endParaRPr lang="en-US" sz="2400" dirty="0" smtClean="0">
              <a:solidFill>
                <a:schemeClr val="accent1">
                  <a:lumMod val="50000"/>
                </a:schemeClr>
              </a:solidFill>
            </a:endParaRPr>
          </a:p>
          <a:p>
            <a:r>
              <a:rPr lang="en-US" sz="2400" dirty="0" smtClean="0">
                <a:solidFill>
                  <a:schemeClr val="accent1">
                    <a:lumMod val="50000"/>
                  </a:schemeClr>
                </a:solidFill>
              </a:rPr>
              <a:t>3</a:t>
            </a:r>
            <a:r>
              <a:rPr lang="en-US" sz="2400" baseline="30000" dirty="0" smtClean="0">
                <a:solidFill>
                  <a:schemeClr val="accent1">
                    <a:lumMod val="50000"/>
                  </a:schemeClr>
                </a:solidFill>
              </a:rPr>
              <a:t>rd</a:t>
            </a:r>
            <a:r>
              <a:rPr lang="en-US" sz="2400" dirty="0" smtClean="0">
                <a:solidFill>
                  <a:schemeClr val="accent1">
                    <a:lumMod val="50000"/>
                  </a:schemeClr>
                </a:solidFill>
              </a:rPr>
              <a:t> Activity</a:t>
            </a:r>
            <a:endParaRPr lang="en-US" sz="2400" dirty="0">
              <a:solidFill>
                <a:schemeClr val="accent1">
                  <a:lumMod val="50000"/>
                </a:schemeClr>
              </a:solidFill>
            </a:endParaRPr>
          </a:p>
          <a:p>
            <a:r>
              <a:rPr lang="en-US" sz="2400" dirty="0">
                <a:solidFill>
                  <a:schemeClr val="accent1">
                    <a:lumMod val="50000"/>
                  </a:schemeClr>
                </a:solidFill>
              </a:rPr>
              <a:t>	</a:t>
            </a:r>
            <a:r>
              <a:rPr lang="en-US" sz="2400" dirty="0" smtClean="0">
                <a:solidFill>
                  <a:schemeClr val="accent1">
                    <a:lumMod val="50000"/>
                  </a:schemeClr>
                </a:solidFill>
              </a:rPr>
              <a:t>5 E Lesson Plans</a:t>
            </a:r>
          </a:p>
          <a:p>
            <a:r>
              <a:rPr lang="en-US" sz="2400" dirty="0" smtClean="0">
                <a:solidFill>
                  <a:schemeClr val="accent1">
                    <a:lumMod val="50000"/>
                  </a:schemeClr>
                </a:solidFill>
              </a:rPr>
              <a:t>Lunch! </a:t>
            </a:r>
          </a:p>
          <a:p>
            <a:r>
              <a:rPr lang="en-US" sz="2400" dirty="0" smtClean="0">
                <a:solidFill>
                  <a:schemeClr val="accent1">
                    <a:lumMod val="50000"/>
                  </a:schemeClr>
                </a:solidFill>
              </a:rPr>
              <a:t>Science </a:t>
            </a:r>
            <a:r>
              <a:rPr lang="en-US" sz="2400" dirty="0" smtClean="0">
                <a:solidFill>
                  <a:schemeClr val="accent1">
                    <a:lumMod val="50000"/>
                  </a:schemeClr>
                </a:solidFill>
              </a:rPr>
              <a:t>Notebooks </a:t>
            </a:r>
            <a:r>
              <a:rPr lang="en-US" sz="2400" dirty="0" smtClean="0">
                <a:solidFill>
                  <a:schemeClr val="accent1">
                    <a:lumMod val="50000"/>
                  </a:schemeClr>
                </a:solidFill>
              </a:rPr>
              <a:t>and Vocabulary</a:t>
            </a:r>
          </a:p>
          <a:p>
            <a:r>
              <a:rPr lang="en-US" sz="2400" dirty="0" smtClean="0">
                <a:solidFill>
                  <a:schemeClr val="accent1">
                    <a:lumMod val="50000"/>
                  </a:schemeClr>
                </a:solidFill>
              </a:rPr>
              <a:t>Lesson Design</a:t>
            </a:r>
          </a:p>
          <a:p>
            <a:r>
              <a:rPr lang="en-US" sz="2400" dirty="0" smtClean="0">
                <a:solidFill>
                  <a:schemeClr val="accent1">
                    <a:lumMod val="50000"/>
                  </a:schemeClr>
                </a:solidFill>
              </a:rPr>
              <a:t>Lesson Presentation</a:t>
            </a:r>
            <a:r>
              <a:rPr lang="en-US" dirty="0"/>
              <a:t>	</a:t>
            </a:r>
            <a:endParaRPr lang="en-US" dirty="0" smtClean="0"/>
          </a:p>
        </p:txBody>
      </p:sp>
    </p:spTree>
    <p:extLst>
      <p:ext uri="{BB962C8B-B14F-4D97-AF65-F5344CB8AC3E}">
        <p14:creationId xmlns:p14="http://schemas.microsoft.com/office/powerpoint/2010/main" val="328457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8" name="TextBox 7"/>
          <p:cNvSpPr txBox="1"/>
          <p:nvPr/>
        </p:nvSpPr>
        <p:spPr>
          <a:xfrm>
            <a:off x="7057623" y="1816065"/>
            <a:ext cx="4572000" cy="3539430"/>
          </a:xfrm>
          <a:prstGeom prst="rect">
            <a:avLst/>
          </a:prstGeom>
          <a:noFill/>
          <a:ln>
            <a:solidFill>
              <a:schemeClr val="bg2"/>
            </a:solidFill>
          </a:ln>
        </p:spPr>
        <p:txBody>
          <a:bodyPr wrap="square" rtlCol="0" anchor="ctr" anchorCtr="1">
            <a:spAutoFit/>
          </a:bodyPr>
          <a:lstStyle/>
          <a:p>
            <a:r>
              <a:rPr lang="en-US" sz="3200" dirty="0" smtClean="0">
                <a:ln w="0"/>
                <a:solidFill>
                  <a:schemeClr val="accent1">
                    <a:lumMod val="75000"/>
                  </a:schemeClr>
                </a:solidFill>
                <a:effectLst>
                  <a:outerShdw blurRad="38100" dist="25400" dir="5400000" algn="ctr" rotWithShape="0">
                    <a:srgbClr val="6E747A">
                      <a:alpha val="43000"/>
                    </a:srgbClr>
                  </a:outerShdw>
                </a:effectLst>
              </a:rPr>
              <a:t>Cost: @ $</a:t>
            </a:r>
            <a:r>
              <a:rPr lang="en-US" sz="3200" dirty="0" smtClean="0">
                <a:ln w="0"/>
                <a:solidFill>
                  <a:schemeClr val="accent1">
                    <a:lumMod val="75000"/>
                  </a:schemeClr>
                </a:solidFill>
                <a:effectLst>
                  <a:outerShdw blurRad="38100" dist="25400" dir="5400000" algn="ctr" rotWithShape="0">
                    <a:srgbClr val="6E747A">
                      <a:alpha val="43000"/>
                    </a:srgbClr>
                  </a:outerShdw>
                </a:effectLst>
              </a:rPr>
              <a:t>1,100 </a:t>
            </a:r>
            <a:r>
              <a:rPr lang="en-US" sz="3200" dirty="0" smtClean="0">
                <a:ln w="0"/>
                <a:solidFill>
                  <a:schemeClr val="accent1">
                    <a:lumMod val="75000"/>
                  </a:schemeClr>
                </a:solidFill>
                <a:effectLst>
                  <a:outerShdw blurRad="38100" dist="25400" dir="5400000" algn="ctr" rotWithShape="0">
                    <a:srgbClr val="6E747A">
                      <a:alpha val="43000"/>
                    </a:srgbClr>
                  </a:outerShdw>
                </a:effectLst>
              </a:rPr>
              <a:t>each</a:t>
            </a:r>
          </a:p>
          <a:p>
            <a:r>
              <a:rPr lang="en-US" sz="3200" dirty="0">
                <a:ln w="0"/>
                <a:solidFill>
                  <a:schemeClr val="accent1">
                    <a:lumMod val="75000"/>
                  </a:schemeClr>
                </a:solidFill>
                <a:effectLst>
                  <a:outerShdw blurRad="38100" dist="25400" dir="5400000" algn="ctr" rotWithShape="0">
                    <a:srgbClr val="6E747A">
                      <a:alpha val="43000"/>
                    </a:srgbClr>
                  </a:outerShdw>
                </a:effectLst>
              </a:rPr>
              <a:t>I</a:t>
            </a:r>
            <a:r>
              <a:rPr lang="en-US" sz="3200" dirty="0" smtClean="0">
                <a:ln w="0"/>
                <a:solidFill>
                  <a:schemeClr val="accent1">
                    <a:lumMod val="75000"/>
                  </a:schemeClr>
                </a:solidFill>
                <a:effectLst>
                  <a:outerShdw blurRad="38100" dist="25400" dir="5400000" algn="ctr" rotWithShape="0">
                    <a:srgbClr val="6E747A">
                      <a:alpha val="43000"/>
                    </a:srgbClr>
                  </a:outerShdw>
                </a:effectLst>
              </a:rPr>
              <a:t>nventory *</a:t>
            </a:r>
          </a:p>
          <a:p>
            <a:r>
              <a:rPr lang="en-US" sz="3200" dirty="0" smtClean="0">
                <a:ln w="0"/>
                <a:solidFill>
                  <a:schemeClr val="accent1">
                    <a:lumMod val="75000"/>
                  </a:schemeClr>
                </a:solidFill>
                <a:effectLst>
                  <a:outerShdw blurRad="38100" dist="25400" dir="5400000" algn="ctr" rotWithShape="0">
                    <a:srgbClr val="6E747A">
                      <a:alpha val="43000"/>
                    </a:srgbClr>
                  </a:outerShdw>
                </a:effectLst>
              </a:rPr>
              <a:t>Prepare a new kit</a:t>
            </a:r>
          </a:p>
          <a:p>
            <a:r>
              <a:rPr lang="en-US" sz="3200" dirty="0">
                <a:ln w="0"/>
                <a:solidFill>
                  <a:schemeClr val="accent1">
                    <a:lumMod val="75000"/>
                  </a:schemeClr>
                </a:solidFill>
                <a:effectLst>
                  <a:outerShdw blurRad="38100" dist="25400" dir="5400000" algn="ctr" rotWithShape="0">
                    <a:srgbClr val="6E747A">
                      <a:alpha val="43000"/>
                    </a:srgbClr>
                  </a:outerShdw>
                </a:effectLst>
              </a:rPr>
              <a:t>	</a:t>
            </a:r>
            <a:r>
              <a:rPr lang="en-US" sz="3200" dirty="0" smtClean="0">
                <a:ln w="0"/>
                <a:solidFill>
                  <a:schemeClr val="accent1">
                    <a:lumMod val="75000"/>
                  </a:schemeClr>
                </a:solidFill>
                <a:effectLst>
                  <a:outerShdw blurRad="38100" dist="25400" dir="5400000" algn="ctr" rotWithShape="0">
                    <a:srgbClr val="6E747A">
                      <a:alpha val="43000"/>
                    </a:srgbClr>
                  </a:outerShdw>
                </a:effectLst>
              </a:rPr>
              <a:t>do before hand</a:t>
            </a:r>
          </a:p>
          <a:p>
            <a:r>
              <a:rPr lang="en-US" sz="3200" dirty="0" smtClean="0">
                <a:ln w="0"/>
                <a:solidFill>
                  <a:schemeClr val="accent1">
                    <a:lumMod val="75000"/>
                  </a:schemeClr>
                </a:solidFill>
                <a:effectLst>
                  <a:outerShdw blurRad="38100" dist="25400" dir="5400000" algn="ctr" rotWithShape="0">
                    <a:srgbClr val="6E747A">
                      <a:alpha val="43000"/>
                    </a:srgbClr>
                  </a:outerShdw>
                </a:effectLst>
              </a:rPr>
              <a:t>Groups of 4/32 </a:t>
            </a:r>
            <a:r>
              <a:rPr lang="en-US" sz="3200" dirty="0" smtClean="0">
                <a:ln w="0"/>
                <a:solidFill>
                  <a:schemeClr val="accent1">
                    <a:lumMod val="75000"/>
                  </a:schemeClr>
                </a:solidFill>
                <a:effectLst>
                  <a:outerShdw blurRad="38100" dist="25400" dir="5400000" algn="ctr" rotWithShape="0">
                    <a:srgbClr val="6E747A">
                      <a:alpha val="43000"/>
                    </a:srgbClr>
                  </a:outerShdw>
                </a:effectLst>
              </a:rPr>
              <a:t>students</a:t>
            </a:r>
          </a:p>
          <a:p>
            <a:r>
              <a:rPr lang="en-US" sz="3200" dirty="0" smtClean="0">
                <a:ln w="0"/>
                <a:solidFill>
                  <a:schemeClr val="accent1">
                    <a:lumMod val="75000"/>
                  </a:schemeClr>
                </a:solidFill>
                <a:effectLst>
                  <a:outerShdw blurRad="38100" dist="25400" dir="5400000" algn="ctr" rotWithShape="0">
                    <a:srgbClr val="6E747A">
                      <a:alpha val="43000"/>
                    </a:srgbClr>
                  </a:outerShdw>
                </a:effectLst>
              </a:rPr>
              <a:t>1 replacement/kit</a:t>
            </a:r>
            <a:endParaRPr lang="en-US" sz="3200" dirty="0" smtClean="0">
              <a:ln w="0"/>
              <a:solidFill>
                <a:schemeClr val="accent1">
                  <a:lumMod val="75000"/>
                </a:schemeClr>
              </a:solidFill>
              <a:effectLst>
                <a:outerShdw blurRad="38100" dist="25400" dir="5400000" algn="ctr" rotWithShape="0">
                  <a:srgbClr val="6E747A">
                    <a:alpha val="43000"/>
                  </a:srgbClr>
                </a:outerShdw>
              </a:effectLst>
            </a:endParaRPr>
          </a:p>
          <a:p>
            <a:endParaRPr lang="en-US" sz="3200" dirty="0">
              <a:ln w="0"/>
              <a:solidFill>
                <a:schemeClr val="accent1">
                  <a:lumMod val="75000"/>
                </a:schemeClr>
              </a:solidFill>
              <a:effectLst>
                <a:outerShdw blurRad="38100" dist="25400" dir="5400000" algn="ctr" rotWithShape="0">
                  <a:srgbClr val="6E747A">
                    <a:alpha val="43000"/>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9861" y="1501293"/>
            <a:ext cx="3191066" cy="4168974"/>
          </a:xfrm>
          <a:prstGeom prst="rect">
            <a:avLst/>
          </a:prstGeom>
        </p:spPr>
      </p:pic>
    </p:spTree>
    <p:extLst>
      <p:ext uri="{BB962C8B-B14F-4D97-AF65-F5344CB8AC3E}">
        <p14:creationId xmlns:p14="http://schemas.microsoft.com/office/powerpoint/2010/main" val="137539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825625"/>
            <a:ext cx="10021286" cy="4351338"/>
          </a:xfrm>
        </p:spPr>
        <p:txBody>
          <a:bodyPr>
            <a:normAutofit/>
          </a:bodyPr>
          <a:lstStyle/>
          <a:p>
            <a:pPr marL="0" indent="0" algn="ctr">
              <a:buNone/>
            </a:pPr>
            <a:r>
              <a:rPr lang="en-US" sz="9600" dirty="0" smtClean="0">
                <a:solidFill>
                  <a:schemeClr val="accent1">
                    <a:lumMod val="50000"/>
                  </a:schemeClr>
                </a:solidFill>
              </a:rPr>
              <a:t>Weather</a:t>
            </a:r>
            <a:endParaRPr lang="en-US" sz="9600" dirty="0" smtClean="0">
              <a:solidFill>
                <a:schemeClr val="accent1">
                  <a:lumMod val="50000"/>
                </a:schemeClr>
              </a:solidFill>
            </a:endParaRPr>
          </a:p>
        </p:txBody>
      </p:sp>
      <p:sp>
        <p:nvSpPr>
          <p:cNvPr id="4" name="Title 3"/>
          <p:cNvSpPr>
            <a:spLocks noGrp="1"/>
          </p:cNvSpPr>
          <p:nvPr>
            <p:ph type="title"/>
          </p:nvPr>
        </p:nvSpPr>
        <p:spPr>
          <a:xfrm>
            <a:off x="9118242" y="365125"/>
            <a:ext cx="2235558" cy="368971"/>
          </a:xfrm>
        </p:spPr>
        <p:txBody>
          <a:bodyPr>
            <a:noAutofit/>
          </a:bodyPr>
          <a:lstStyle/>
          <a:p>
            <a:pPr algn="r"/>
            <a:r>
              <a:rPr lang="en-US" sz="2000" dirty="0" smtClean="0"/>
              <a:t>Pre-assessment</a:t>
            </a:r>
            <a:endParaRPr lang="en-US" sz="2000" dirty="0"/>
          </a:p>
        </p:txBody>
      </p:sp>
    </p:spTree>
    <p:extLst>
      <p:ext uri="{BB962C8B-B14F-4D97-AF65-F5344CB8AC3E}">
        <p14:creationId xmlns:p14="http://schemas.microsoft.com/office/powerpoint/2010/main" val="927409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700" y="1825625"/>
            <a:ext cx="9287190" cy="4351338"/>
          </a:xfrm>
        </p:spPr>
        <p:txBody>
          <a:bodyPr/>
          <a:lstStyle/>
          <a:p>
            <a:pPr marL="0" indent="0">
              <a:buNone/>
            </a:pPr>
            <a:r>
              <a:rPr lang="en-US" b="1" u="sng" dirty="0" smtClean="0">
                <a:solidFill>
                  <a:schemeClr val="accent1">
                    <a:lumMod val="50000"/>
                  </a:schemeClr>
                </a:solidFill>
              </a:rPr>
              <a:t>Question: </a:t>
            </a:r>
            <a:r>
              <a:rPr lang="en-US" dirty="0" smtClean="0">
                <a:solidFill>
                  <a:schemeClr val="accent1">
                    <a:lumMod val="50000"/>
                  </a:schemeClr>
                </a:solidFill>
              </a:rPr>
              <a:t>What is air? </a:t>
            </a:r>
          </a:p>
          <a:p>
            <a:pPr marL="0" indent="0">
              <a:buNone/>
            </a:pPr>
            <a:endParaRPr lang="en-US" b="1" dirty="0">
              <a:solidFill>
                <a:schemeClr val="accent1">
                  <a:lumMod val="50000"/>
                </a:schemeClr>
              </a:solidFill>
            </a:endParaRPr>
          </a:p>
          <a:p>
            <a:pPr marL="0" indent="0">
              <a:buNone/>
            </a:pPr>
            <a:r>
              <a:rPr lang="en-US" b="1" u="sng" dirty="0" smtClean="0">
                <a:solidFill>
                  <a:schemeClr val="accent1">
                    <a:lumMod val="50000"/>
                  </a:schemeClr>
                </a:solidFill>
              </a:rPr>
              <a:t>Hypothesis: </a:t>
            </a:r>
            <a:r>
              <a:rPr lang="en-US" dirty="0" smtClean="0">
                <a:solidFill>
                  <a:schemeClr val="accent1">
                    <a:lumMod val="50000"/>
                  </a:schemeClr>
                </a:solidFill>
              </a:rPr>
              <a:t>I think….because</a:t>
            </a:r>
            <a:r>
              <a:rPr lang="en-US" dirty="0" smtClean="0">
                <a:solidFill>
                  <a:schemeClr val="accent1">
                    <a:lumMod val="50000"/>
                  </a:schemeClr>
                </a:solidFill>
              </a:rPr>
              <a:t>……..</a:t>
            </a:r>
          </a:p>
          <a:p>
            <a:pPr marL="0" indent="0">
              <a:buNone/>
            </a:pPr>
            <a:endParaRPr lang="en-US" dirty="0">
              <a:solidFill>
                <a:schemeClr val="accent1">
                  <a:lumMod val="50000"/>
                </a:schemeClr>
              </a:solidFill>
            </a:endParaRPr>
          </a:p>
          <a:p>
            <a:pPr marL="0" indent="0">
              <a:buNone/>
            </a:pPr>
            <a:r>
              <a:rPr lang="en-US" dirty="0" smtClean="0">
                <a:solidFill>
                  <a:schemeClr val="accent1">
                    <a:lumMod val="50000"/>
                  </a:schemeClr>
                </a:solidFill>
              </a:rPr>
              <a:t>Glue sheet into noteboo</a:t>
            </a:r>
            <a:r>
              <a:rPr lang="en-US" dirty="0" smtClean="0">
                <a:solidFill>
                  <a:schemeClr val="accent1">
                    <a:lumMod val="50000"/>
                  </a:schemeClr>
                </a:solidFill>
              </a:rPr>
              <a:t>k. </a:t>
            </a:r>
          </a:p>
          <a:p>
            <a:pPr marL="0" indent="0">
              <a:buNone/>
            </a:pPr>
            <a:r>
              <a:rPr lang="en-US" dirty="0" smtClean="0">
                <a:solidFill>
                  <a:schemeClr val="accent1">
                    <a:lumMod val="50000"/>
                  </a:schemeClr>
                </a:solidFill>
              </a:rPr>
              <a:t>Record at least:</a:t>
            </a:r>
          </a:p>
          <a:p>
            <a:pPr marL="0" indent="0">
              <a:buNone/>
            </a:pPr>
            <a:r>
              <a:rPr lang="en-US" dirty="0">
                <a:solidFill>
                  <a:schemeClr val="accent1">
                    <a:lumMod val="50000"/>
                  </a:schemeClr>
                </a:solidFill>
              </a:rPr>
              <a:t>	</a:t>
            </a:r>
            <a:r>
              <a:rPr lang="en-US" dirty="0" smtClean="0">
                <a:solidFill>
                  <a:schemeClr val="accent1">
                    <a:lumMod val="50000"/>
                  </a:schemeClr>
                </a:solidFill>
              </a:rPr>
              <a:t>- 3 observations</a:t>
            </a:r>
          </a:p>
          <a:p>
            <a:pPr marL="0" indent="0">
              <a:buNone/>
            </a:pPr>
            <a:r>
              <a:rPr lang="en-US" dirty="0">
                <a:solidFill>
                  <a:schemeClr val="accent1">
                    <a:lumMod val="50000"/>
                  </a:schemeClr>
                </a:solidFill>
              </a:rPr>
              <a:t>	</a:t>
            </a:r>
            <a:r>
              <a:rPr lang="en-US" dirty="0" smtClean="0">
                <a:solidFill>
                  <a:schemeClr val="accent1">
                    <a:lumMod val="50000"/>
                  </a:schemeClr>
                </a:solidFill>
              </a:rPr>
              <a:t>- 3 questions/wondering </a:t>
            </a:r>
            <a:endParaRPr lang="en-US" dirty="0" smtClean="0">
              <a:solidFill>
                <a:schemeClr val="accent1">
                  <a:lumMod val="50000"/>
                </a:schemeClr>
              </a:solidFill>
            </a:endParaRPr>
          </a:p>
          <a:p>
            <a:pPr marL="0" indent="0">
              <a:buNone/>
            </a:pPr>
            <a:endParaRPr lang="en-US" b="1" u="sng" dirty="0">
              <a:solidFill>
                <a:schemeClr val="accent1">
                  <a:lumMod val="50000"/>
                </a:schemeClr>
              </a:solidFill>
            </a:endParaRPr>
          </a:p>
          <a:p>
            <a:pPr marL="0" indent="0">
              <a:buNone/>
            </a:pPr>
            <a:endParaRPr lang="en-US" b="1" u="sng" dirty="0">
              <a:solidFill>
                <a:schemeClr val="accent1">
                  <a:lumMod val="50000"/>
                </a:schemeClr>
              </a:solidFill>
            </a:endParaRPr>
          </a:p>
        </p:txBody>
      </p:sp>
      <p:sp>
        <p:nvSpPr>
          <p:cNvPr id="4" name="Title 3"/>
          <p:cNvSpPr>
            <a:spLocks noGrp="1"/>
          </p:cNvSpPr>
          <p:nvPr>
            <p:ph type="title"/>
          </p:nvPr>
        </p:nvSpPr>
        <p:spPr>
          <a:xfrm>
            <a:off x="1698445" y="500062"/>
            <a:ext cx="9029700" cy="1325563"/>
          </a:xfrm>
        </p:spPr>
        <p:txBody>
          <a:bodyPr/>
          <a:lstStyle/>
          <a:p>
            <a:r>
              <a:rPr lang="en-US" dirty="0" smtClean="0"/>
              <a:t>The Air around Us</a:t>
            </a:r>
            <a:endParaRPr lang="en-US" dirty="0"/>
          </a:p>
        </p:txBody>
      </p:sp>
    </p:spTree>
    <p:extLst>
      <p:ext uri="{BB962C8B-B14F-4D97-AF65-F5344CB8AC3E}">
        <p14:creationId xmlns:p14="http://schemas.microsoft.com/office/powerpoint/2010/main" val="873222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8385669" cy="4351338"/>
          </a:xfrm>
        </p:spPr>
        <p:txBody>
          <a:bodyPr/>
          <a:lstStyle/>
          <a:p>
            <a:endParaRPr lang="en-US" dirty="0">
              <a:solidFill>
                <a:schemeClr val="accent1">
                  <a:lumMod val="50000"/>
                </a:schemeClr>
              </a:solidFill>
            </a:endParaRPr>
          </a:p>
          <a:p>
            <a:pPr marL="0" indent="0" algn="ctr">
              <a:buNone/>
            </a:pPr>
            <a:r>
              <a:rPr lang="en-US" dirty="0" smtClean="0">
                <a:solidFill>
                  <a:schemeClr val="accent1">
                    <a:lumMod val="50000"/>
                  </a:schemeClr>
                </a:solidFill>
              </a:rPr>
              <a:t>What happens to the air in the syringe when yo</a:t>
            </a:r>
            <a:r>
              <a:rPr lang="en-US" dirty="0" smtClean="0">
                <a:solidFill>
                  <a:schemeClr val="accent1">
                    <a:lumMod val="50000"/>
                  </a:schemeClr>
                </a:solidFill>
              </a:rPr>
              <a:t>u push and pull on the plunger?</a:t>
            </a:r>
          </a:p>
          <a:p>
            <a:pPr marL="0" indent="0" algn="ctr">
              <a:buNone/>
            </a:pPr>
            <a:endParaRPr lang="en-US" dirty="0">
              <a:solidFill>
                <a:schemeClr val="accent1">
                  <a:lumMod val="50000"/>
                </a:schemeClr>
              </a:solidFill>
            </a:endParaRPr>
          </a:p>
          <a:p>
            <a:pPr marL="0" indent="0" algn="ctr">
              <a:buNone/>
            </a:pPr>
            <a:r>
              <a:rPr lang="en-US" dirty="0" smtClean="0">
                <a:solidFill>
                  <a:schemeClr val="accent1">
                    <a:lumMod val="50000"/>
                  </a:schemeClr>
                </a:solidFill>
              </a:rPr>
              <a:t>What can air do? </a:t>
            </a:r>
            <a:endParaRPr lang="en-US" dirty="0">
              <a:solidFill>
                <a:schemeClr val="accent1">
                  <a:lumMod val="50000"/>
                </a:schemeClr>
              </a:solidFill>
            </a:endParaRPr>
          </a:p>
          <a:p>
            <a:pPr marL="0" indent="0">
              <a:buNone/>
            </a:pPr>
            <a:endParaRPr lang="en-US" dirty="0" smtClean="0">
              <a:solidFill>
                <a:schemeClr val="accent1">
                  <a:lumMod val="50000"/>
                </a:schemeClr>
              </a:solidFill>
            </a:endParaRPr>
          </a:p>
          <a:p>
            <a:endParaRPr lang="en-US" dirty="0"/>
          </a:p>
        </p:txBody>
      </p:sp>
      <p:sp>
        <p:nvSpPr>
          <p:cNvPr id="2" name="TextBox 1"/>
          <p:cNvSpPr txBox="1"/>
          <p:nvPr/>
        </p:nvSpPr>
        <p:spPr>
          <a:xfrm>
            <a:off x="9955367" y="165070"/>
            <a:ext cx="2034863" cy="400110"/>
          </a:xfrm>
          <a:prstGeom prst="rect">
            <a:avLst/>
          </a:prstGeom>
          <a:noFill/>
          <a:ln>
            <a:solidFill>
              <a:schemeClr val="bg2"/>
            </a:solidFill>
          </a:ln>
        </p:spPr>
        <p:txBody>
          <a:bodyPr wrap="square" rtlCol="0" anchor="ctr" anchorCtr="1">
            <a:spAutoFit/>
          </a:bodyPr>
          <a:lstStyle/>
          <a:p>
            <a:pPr algn="r"/>
            <a:r>
              <a:rPr lang="en-US" sz="2000" dirty="0" smtClean="0">
                <a:solidFill>
                  <a:schemeClr val="accent1">
                    <a:lumMod val="50000"/>
                  </a:schemeClr>
                </a:solidFill>
              </a:rPr>
              <a:t>Explore</a:t>
            </a:r>
            <a:endParaRPr lang="en-US" sz="2000" dirty="0">
              <a:solidFill>
                <a:schemeClr val="accent1">
                  <a:lumMod val="50000"/>
                </a:schemeClr>
              </a:solidFill>
            </a:endParaRPr>
          </a:p>
        </p:txBody>
      </p:sp>
    </p:spTree>
    <p:extLst>
      <p:ext uri="{BB962C8B-B14F-4D97-AF65-F5344CB8AC3E}">
        <p14:creationId xmlns:p14="http://schemas.microsoft.com/office/powerpoint/2010/main" val="216659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69699" y="1825625"/>
            <a:ext cx="9531889" cy="4351338"/>
          </a:xfrm>
        </p:spPr>
        <p:txBody>
          <a:bodyPr/>
          <a:lstStyle/>
          <a:p>
            <a:pPr marL="0" indent="0" algn="ctr">
              <a:buNone/>
            </a:pPr>
            <a:r>
              <a:rPr lang="en-US" b="1" dirty="0" smtClean="0">
                <a:solidFill>
                  <a:schemeClr val="accent1">
                    <a:lumMod val="50000"/>
                  </a:schemeClr>
                </a:solidFill>
              </a:rPr>
              <a:t>Share observations </a:t>
            </a:r>
            <a:endParaRPr lang="en-US" b="1" dirty="0">
              <a:solidFill>
                <a:schemeClr val="accent1">
                  <a:lumMod val="50000"/>
                </a:schemeClr>
              </a:solidFill>
            </a:endParaRPr>
          </a:p>
          <a:p>
            <a:r>
              <a:rPr lang="en-US" dirty="0" smtClean="0">
                <a:solidFill>
                  <a:schemeClr val="accent1">
                    <a:lumMod val="50000"/>
                  </a:schemeClr>
                </a:solidFill>
              </a:rPr>
              <a:t>When you clamp the tube closed and push the plunger down, what happens to the air?</a:t>
            </a:r>
          </a:p>
          <a:p>
            <a:r>
              <a:rPr lang="en-US" dirty="0" smtClean="0">
                <a:solidFill>
                  <a:schemeClr val="accent1">
                    <a:lumMod val="50000"/>
                  </a:schemeClr>
                </a:solidFill>
              </a:rPr>
              <a:t>Is there more air, less air or the same amount of air in the syringe when the plunger is pushed down?</a:t>
            </a:r>
          </a:p>
          <a:p>
            <a:r>
              <a:rPr lang="en-US" dirty="0" smtClean="0">
                <a:solidFill>
                  <a:schemeClr val="accent1">
                    <a:lumMod val="50000"/>
                  </a:schemeClr>
                </a:solidFill>
              </a:rPr>
              <a:t>What happens when you let go of the plunger after pushing it down? </a:t>
            </a:r>
          </a:p>
          <a:p>
            <a:r>
              <a:rPr lang="en-US" dirty="0" smtClean="0">
                <a:solidFill>
                  <a:schemeClr val="accent1">
                    <a:lumMod val="50000"/>
                  </a:schemeClr>
                </a:solidFill>
              </a:rPr>
              <a:t>What do you think happens to the air when it is forced into a smaller place?</a:t>
            </a:r>
            <a:endParaRPr lang="en-US" dirty="0">
              <a:solidFill>
                <a:schemeClr val="accent1">
                  <a:lumMod val="50000"/>
                </a:schemeClr>
              </a:solidFill>
            </a:endParaRPr>
          </a:p>
        </p:txBody>
      </p:sp>
      <p:sp>
        <p:nvSpPr>
          <p:cNvPr id="4" name="Title 3"/>
          <p:cNvSpPr>
            <a:spLocks noGrp="1"/>
          </p:cNvSpPr>
          <p:nvPr>
            <p:ph type="title"/>
          </p:nvPr>
        </p:nvSpPr>
        <p:spPr>
          <a:xfrm>
            <a:off x="1569699" y="663500"/>
            <a:ext cx="9029700" cy="1325563"/>
          </a:xfrm>
        </p:spPr>
        <p:txBody>
          <a:bodyPr/>
          <a:lstStyle/>
          <a:p>
            <a:r>
              <a:rPr lang="en-US" dirty="0" smtClean="0"/>
              <a:t>Discussion</a:t>
            </a:r>
            <a:endParaRPr lang="en-US" dirty="0"/>
          </a:p>
        </p:txBody>
      </p:sp>
      <p:sp>
        <p:nvSpPr>
          <p:cNvPr id="5" name="TextBox 4"/>
          <p:cNvSpPr txBox="1"/>
          <p:nvPr/>
        </p:nvSpPr>
        <p:spPr>
          <a:xfrm>
            <a:off x="10032642" y="426828"/>
            <a:ext cx="1321158" cy="400110"/>
          </a:xfrm>
          <a:prstGeom prst="rect">
            <a:avLst/>
          </a:prstGeom>
          <a:noFill/>
          <a:ln>
            <a:solidFill>
              <a:schemeClr val="bg2"/>
            </a:solidFill>
          </a:ln>
        </p:spPr>
        <p:txBody>
          <a:bodyPr wrap="square" rtlCol="0" anchor="ctr" anchorCtr="1">
            <a:spAutoFit/>
          </a:bodyPr>
          <a:lstStyle/>
          <a:p>
            <a:pPr algn="r"/>
            <a:r>
              <a:rPr lang="en-US" sz="2000" dirty="0" smtClean="0">
                <a:solidFill>
                  <a:schemeClr val="accent1">
                    <a:lumMod val="50000"/>
                  </a:schemeClr>
                </a:solidFill>
              </a:rPr>
              <a:t>Explain</a:t>
            </a:r>
            <a:endParaRPr lang="en-US" sz="2000" dirty="0">
              <a:solidFill>
                <a:schemeClr val="accent1">
                  <a:lumMod val="50000"/>
                </a:schemeClr>
              </a:solidFill>
            </a:endParaRPr>
          </a:p>
        </p:txBody>
      </p:sp>
    </p:spTree>
    <p:extLst>
      <p:ext uri="{BB962C8B-B14F-4D97-AF65-F5344CB8AC3E}">
        <p14:creationId xmlns:p14="http://schemas.microsoft.com/office/powerpoint/2010/main" val="106406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1283</Words>
  <Application>Microsoft Office PowerPoint</Application>
  <PresentationFormat>Widescreen</PresentationFormat>
  <Paragraphs>261</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Cambria</vt:lpstr>
      <vt:lpstr>Times New Roman</vt:lpstr>
      <vt:lpstr>Cloud skipper design template</vt:lpstr>
      <vt:lpstr>Weather on Earth</vt:lpstr>
      <vt:lpstr>Working Agreements</vt:lpstr>
      <vt:lpstr>Working Agreements Continued</vt:lpstr>
      <vt:lpstr>Agenda</vt:lpstr>
      <vt:lpstr>Overview</vt:lpstr>
      <vt:lpstr>Pre-assessment</vt:lpstr>
      <vt:lpstr>The Air around Us</vt:lpstr>
      <vt:lpstr>PowerPoint Presentation</vt:lpstr>
      <vt:lpstr>Discussion</vt:lpstr>
      <vt:lpstr>PowerPoint Presentation</vt:lpstr>
      <vt:lpstr>PowerPoint Presentation</vt:lpstr>
      <vt:lpstr>Evaluate</vt:lpstr>
      <vt:lpstr>Science and Engineering Practices</vt:lpstr>
      <vt:lpstr>Heating Earth Materials</vt:lpstr>
      <vt:lpstr>Experiment Design</vt:lpstr>
      <vt:lpstr>Experiment Design continued</vt:lpstr>
      <vt:lpstr>Graph your results</vt:lpstr>
      <vt:lpstr>PowerPoint Presentation</vt:lpstr>
      <vt:lpstr>Imagine….</vt:lpstr>
      <vt:lpstr>Focus question:  What happens to earth materials when they are exposed to sunlight? </vt:lpstr>
      <vt:lpstr>Science and Engineering Practices</vt:lpstr>
      <vt:lpstr>Science Notebooks  Placemat consensus </vt:lpstr>
      <vt:lpstr>Live Binder</vt:lpstr>
      <vt:lpstr>Convection</vt:lpstr>
      <vt:lpstr>Explore</vt:lpstr>
      <vt:lpstr>PowerPoint Presentation</vt:lpstr>
      <vt:lpstr>Demos:  If a student can do it…why should I? </vt:lpstr>
      <vt:lpstr>PowerPoint Presentation</vt:lpstr>
      <vt:lpstr>What happens when a volume of fluid is warmed at the bottom?</vt:lpstr>
      <vt:lpstr>Hot water investigation</vt:lpstr>
      <vt:lpstr>Explain</vt:lpstr>
      <vt:lpstr>What happens when a volume of fluid is warmed at the bottom?</vt:lpstr>
      <vt:lpstr>5E Lesson</vt:lpstr>
      <vt:lpstr>Prepare a Lesson:</vt:lpstr>
      <vt:lpstr>Gallery Walk - presentation</vt:lpstr>
      <vt:lpstr>Next meeting</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2014-09-15T18:19:44Z</dcterms:created>
  <dcterms:modified xsi:type="dcterms:W3CDTF">2014-09-19T03:29:47Z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