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4"/>
  </p:notesMasterIdLst>
  <p:handoutMasterIdLst>
    <p:handoutMasterId r:id="rId45"/>
  </p:handoutMasterIdLst>
  <p:sldIdLst>
    <p:sldId id="265" r:id="rId3"/>
    <p:sldId id="266" r:id="rId4"/>
    <p:sldId id="267" r:id="rId5"/>
    <p:sldId id="269" r:id="rId6"/>
    <p:sldId id="268" r:id="rId7"/>
    <p:sldId id="272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86" r:id="rId17"/>
    <p:sldId id="279" r:id="rId18"/>
    <p:sldId id="281" r:id="rId19"/>
    <p:sldId id="283" r:id="rId20"/>
    <p:sldId id="282" r:id="rId21"/>
    <p:sldId id="287" r:id="rId22"/>
    <p:sldId id="284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1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ossweb.com/delegate/ssi-wdf-ucm-webContent/Contribution%20Folders/FOSS/multimedia/Energy_and_Electromagnetism/flowofelectricity/flowofelectricity.html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file:///C:\Users\2862616192\Desktop\Batteries.pdf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file:///C:\Users\2862616192\Desktop\FOSS%203rd%20ed%20Energy%20and%20electro%203rd%20ed%20-changed%20for%20Asheville%202014%20(1).ppt#-1,1,PowerPoint Presentation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file:///C:\Users\2862616192\Desktop\Batteries.pdf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Welcome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Please open your science notebook and make a table of contents page. Also make a name tent so I can get to know your names.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Thank you, Carla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and Electromagnetism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9531889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 get the light to shine, where did you connect the wires to the D-cell?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Where did you connect the wires to the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lightbulb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happens when you touch the wire to the glass part of the bulb?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699" y="663500"/>
            <a:ext cx="9029700" cy="1325563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2642" y="426828"/>
            <a:ext cx="1321158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Explain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06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127" y="1120462"/>
            <a:ext cx="10625070" cy="50565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Lighting Bulbs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Glue sheet into notebook.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Make predictions on which ones will light or not.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unsure, discuss with group and test.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4152" y="321539"/>
            <a:ext cx="2369713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Evaluate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1977" y="1313645"/>
            <a:ext cx="9890975" cy="4863318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a colored pencil to correct the systems that are incorrect.</a:t>
            </a:r>
          </a:p>
          <a:p>
            <a:pPr marL="0" indent="0">
              <a:buNone/>
            </a:pP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		CLAIM			EVIDENCE			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23548" y="456767"/>
            <a:ext cx="1622738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Extend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28068" y="2137893"/>
            <a:ext cx="25757" cy="3528811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5543" y="3145139"/>
            <a:ext cx="3038622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Observations that you made that support the claim.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7728" y="3145138"/>
            <a:ext cx="3038622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 scientific statement that answers the question.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7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055" y="1913322"/>
            <a:ext cx="2438303" cy="417594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9628183" cy="4351338"/>
          </a:xfrm>
        </p:spPr>
        <p:txBody>
          <a:bodyPr/>
          <a:lstStyle/>
          <a:p>
            <a:r>
              <a:rPr lang="en-US" dirty="0" smtClean="0"/>
              <a:t>Energy is present. </a:t>
            </a:r>
            <a:r>
              <a:rPr lang="en-US" dirty="0"/>
              <a:t>W</a:t>
            </a:r>
            <a:r>
              <a:rPr lang="en-US" dirty="0" smtClean="0"/>
              <a:t>hat’s the evidence?</a:t>
            </a:r>
          </a:p>
          <a:p>
            <a:endParaRPr lang="en-US" dirty="0"/>
          </a:p>
          <a:p>
            <a:r>
              <a:rPr lang="en-US" dirty="0" smtClean="0"/>
              <a:t>What contact points do you use when you connect a D-cell into a circuit?</a:t>
            </a:r>
          </a:p>
          <a:p>
            <a:endParaRPr lang="en-US" dirty="0"/>
          </a:p>
          <a:p>
            <a:r>
              <a:rPr lang="en-US" dirty="0" smtClean="0"/>
              <a:t>When you connect a bulb into a circuit; what contact points do use to make a complete circuit to move energy? </a:t>
            </a:r>
          </a:p>
          <a:p>
            <a:endParaRPr lang="en-US" dirty="0"/>
          </a:p>
          <a:p>
            <a:r>
              <a:rPr lang="en-US" dirty="0" smtClean="0"/>
              <a:t>How do you get a bulb to light with only one wire?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6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692462" y="1825625"/>
            <a:ext cx="566774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Record your answer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Explain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raw a diagram. </a:t>
            </a:r>
          </a:p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http://www.nsta.org/elementaryschool/connections/201303Batteries.pdf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98546" y="210578"/>
            <a:ext cx="2351468" cy="755337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Pre-assessment</a:t>
            </a:r>
            <a:endParaRPr lang="en-US" sz="2000" dirty="0"/>
          </a:p>
        </p:txBody>
      </p:sp>
      <p:pic>
        <p:nvPicPr>
          <p:cNvPr id="8" name="Content Placeholder 7">
            <a:hlinkClick r:id="rId2" action="ppaction://hlinkfile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1825625"/>
            <a:ext cx="2921805" cy="3782694"/>
          </a:xfrm>
        </p:spPr>
      </p:pic>
    </p:spTree>
    <p:extLst>
      <p:ext uri="{BB962C8B-B14F-4D97-AF65-F5344CB8AC3E}">
        <p14:creationId xmlns:p14="http://schemas.microsoft.com/office/powerpoint/2010/main" val="74882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258" y="1769354"/>
            <a:ext cx="782982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The Candle</a:t>
            </a:r>
          </a:p>
          <a:p>
            <a:endParaRPr lang="en-US" u="sng" dirty="0"/>
          </a:p>
          <a:p>
            <a:r>
              <a:rPr lang="en-US" u="sng" dirty="0" smtClean="0"/>
              <a:t>Question: </a:t>
            </a:r>
            <a:r>
              <a:rPr lang="en-US" dirty="0" smtClean="0"/>
              <a:t>What do we observe that provides evidence that energy is present?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/>
              <a:t>Hypothesis:</a:t>
            </a:r>
            <a:r>
              <a:rPr lang="en-US" dirty="0"/>
              <a:t> I think</a:t>
            </a:r>
            <a:r>
              <a:rPr lang="en-US" dirty="0" smtClean="0"/>
              <a:t>….because….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u="sng" dirty="0"/>
          </a:p>
          <a:p>
            <a:endParaRPr lang="en-US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322922"/>
            <a:ext cx="90297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Presence of Energy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9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9163949" cy="4351338"/>
          </a:xfrm>
        </p:spPr>
        <p:txBody>
          <a:bodyPr/>
          <a:lstStyle/>
          <a:p>
            <a:r>
              <a:rPr lang="en-US" dirty="0" smtClean="0"/>
              <a:t>4 centers</a:t>
            </a:r>
          </a:p>
          <a:p>
            <a:r>
              <a:rPr lang="en-US" dirty="0" smtClean="0"/>
              <a:t>Do one at a time</a:t>
            </a:r>
          </a:p>
          <a:p>
            <a:r>
              <a:rPr lang="en-US" dirty="0" smtClean="0"/>
              <a:t>30 minutes total time</a:t>
            </a:r>
          </a:p>
          <a:p>
            <a:endParaRPr lang="en-US" dirty="0"/>
          </a:p>
          <a:p>
            <a:r>
              <a:rPr lang="en-US" dirty="0" smtClean="0"/>
              <a:t>Record your observations for each center in your notebook.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365125"/>
            <a:ext cx="90297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Centers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5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9029701" cy="4351338"/>
          </a:xfrm>
        </p:spPr>
        <p:txBody>
          <a:bodyPr>
            <a:norm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Make a claims/evidence chart to answer the question using evidence from the four centers.</a:t>
            </a:r>
          </a:p>
          <a:p>
            <a:pPr algn="ctr"/>
            <a:endParaRPr lang="en-US" sz="3600" dirty="0"/>
          </a:p>
          <a:p>
            <a:pPr marL="0" indent="0" algn="ctr">
              <a:buNone/>
            </a:pPr>
            <a:r>
              <a:rPr lang="en-US" sz="3600" u="sng" dirty="0">
                <a:solidFill>
                  <a:schemeClr val="accent5">
                    <a:lumMod val="75000"/>
                  </a:schemeClr>
                </a:solidFill>
              </a:rPr>
              <a:t>Question: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What do we observe that provides evidence that energy is present? </a:t>
            </a:r>
          </a:p>
          <a:p>
            <a:pPr algn="ctr"/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393260"/>
            <a:ext cx="90297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Claims/Evidence Chart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4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4105" y="1690688"/>
            <a:ext cx="944530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system?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was the source of energy?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evidence of energy did you observe?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Candle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0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Choose to be present.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Bring your best self to the work.</a:t>
            </a:r>
          </a:p>
          <a:p>
            <a:pPr marL="457200" lvl="1" indent="0">
              <a:buNone/>
            </a:pPr>
            <a:r>
              <a:rPr lang="en-US" sz="2800" dirty="0" smtClean="0"/>
              <a:t>	Model behavior to inspire others.</a:t>
            </a:r>
          </a:p>
          <a:p>
            <a:pPr lvl="1"/>
            <a:r>
              <a:rPr lang="en-US" sz="2800" dirty="0" smtClean="0"/>
              <a:t>Be an active listener. 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Assume positive intent.</a:t>
            </a:r>
          </a:p>
          <a:p>
            <a:pPr lvl="1"/>
            <a:r>
              <a:rPr lang="en-US" sz="2800" dirty="0" smtClean="0"/>
              <a:t>Be part of the discussion.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The group loses when you silence yourself.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1169954"/>
              </p:ext>
            </p:extLst>
          </p:nvPr>
        </p:nvGraphicFramePr>
        <p:xfrm>
          <a:off x="1570038" y="1825625"/>
          <a:ext cx="9388476" cy="412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492"/>
                <a:gridCol w="3129492"/>
                <a:gridCol w="3129492"/>
              </a:tblGrid>
              <a:tr h="515626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 of Energy Transfer</a:t>
                      </a:r>
                      <a:endParaRPr lang="en-US" dirty="0"/>
                    </a:p>
                  </a:txBody>
                  <a:tcPr/>
                </a:tc>
              </a:tr>
              <a:tr h="5156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500062"/>
            <a:ext cx="90297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System/Energy Chart - Centers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3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956603"/>
            <a:ext cx="9192085" cy="5220360"/>
          </a:xfrm>
        </p:spPr>
        <p:txBody>
          <a:bodyPr/>
          <a:lstStyle/>
          <a:p>
            <a:r>
              <a:rPr lang="en-US" dirty="0" smtClean="0"/>
              <a:t>What is energy?</a:t>
            </a:r>
          </a:p>
          <a:p>
            <a:endParaRPr lang="en-US" dirty="0" smtClean="0"/>
          </a:p>
          <a:p>
            <a:r>
              <a:rPr lang="en-US" dirty="0" smtClean="0"/>
              <a:t>How do you know energy is present or is being transferred?</a:t>
            </a:r>
          </a:p>
          <a:p>
            <a:endParaRPr lang="en-US" dirty="0" smtClean="0"/>
          </a:p>
          <a:p>
            <a:r>
              <a:rPr lang="en-US" dirty="0" smtClean="0"/>
              <a:t>What are some things that energy makes happen?</a:t>
            </a:r>
          </a:p>
          <a:p>
            <a:endParaRPr lang="en-US" dirty="0" smtClean="0"/>
          </a:p>
          <a:p>
            <a:r>
              <a:rPr lang="en-US" dirty="0" smtClean="0"/>
              <a:t>Energy can produce light, heat, sound, and put objects in motion. What are some examples?</a:t>
            </a:r>
          </a:p>
          <a:p>
            <a:endParaRPr lang="en-US" dirty="0" smtClean="0"/>
          </a:p>
          <a:p>
            <a:r>
              <a:rPr lang="en-US" dirty="0" smtClean="0"/>
              <a:t>How does energy from the Sun help life activities?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9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561514"/>
            <a:ext cx="9614115" cy="50221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Asking </a:t>
            </a:r>
            <a:r>
              <a:rPr lang="en-US" dirty="0"/>
              <a:t>Questions (Science) and Defining Problems (Engineering)</a:t>
            </a:r>
          </a:p>
          <a:p>
            <a:pPr marL="0" indent="0">
              <a:buNone/>
            </a:pPr>
            <a:r>
              <a:rPr lang="en-US" dirty="0"/>
              <a:t>2. Developing and Using Models</a:t>
            </a:r>
          </a:p>
          <a:p>
            <a:pPr marL="0" indent="0">
              <a:buNone/>
            </a:pPr>
            <a:r>
              <a:rPr lang="en-US" dirty="0"/>
              <a:t>3. Planning and Carrying Out Investigations</a:t>
            </a:r>
          </a:p>
          <a:p>
            <a:pPr marL="0" indent="0">
              <a:buNone/>
            </a:pPr>
            <a:r>
              <a:rPr lang="en-US" dirty="0"/>
              <a:t>4. Analyzing and Interpreting Data</a:t>
            </a:r>
          </a:p>
          <a:p>
            <a:pPr marL="0" indent="0">
              <a:buNone/>
            </a:pPr>
            <a:r>
              <a:rPr lang="en-US" dirty="0"/>
              <a:t>5. Using Mathematics, Information and Computer Technology, and </a:t>
            </a:r>
          </a:p>
          <a:p>
            <a:pPr marL="0" indent="0">
              <a:buNone/>
            </a:pPr>
            <a:r>
              <a:rPr lang="en-US" dirty="0"/>
              <a:t>Computational Thinking</a:t>
            </a:r>
          </a:p>
          <a:p>
            <a:pPr marL="0" indent="0">
              <a:buNone/>
            </a:pPr>
            <a:r>
              <a:rPr lang="en-US" dirty="0"/>
              <a:t>6. Constructing Explanations (Science) and Designing Solutions </a:t>
            </a:r>
          </a:p>
          <a:p>
            <a:pPr marL="0" indent="0">
              <a:buNone/>
            </a:pPr>
            <a:r>
              <a:rPr lang="en-US" dirty="0"/>
              <a:t>(Engineering)</a:t>
            </a:r>
          </a:p>
          <a:p>
            <a:pPr marL="0" indent="0">
              <a:buNone/>
            </a:pPr>
            <a:r>
              <a:rPr lang="en-US" dirty="0"/>
              <a:t>7. Engaging in Argument from Evidence</a:t>
            </a:r>
          </a:p>
          <a:p>
            <a:pPr marL="0" indent="0">
              <a:buNone/>
            </a:pPr>
            <a:r>
              <a:rPr lang="en-US" dirty="0"/>
              <a:t>8. Obtaining, Evaluating, and Communicating Information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365125"/>
            <a:ext cx="9784100" cy="1325563"/>
          </a:xfrm>
        </p:spPr>
        <p:txBody>
          <a:bodyPr/>
          <a:lstStyle/>
          <a:p>
            <a:r>
              <a:rPr lang="en-US" dirty="0" smtClean="0"/>
              <a:t>Science and Engineering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50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4031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Can magnetism work through materials? </a:t>
            </a:r>
          </a:p>
          <a:p>
            <a:pPr>
              <a:buFontTx/>
              <a:buChar char="-"/>
            </a:pPr>
            <a:r>
              <a:rPr lang="en-US" sz="2000" dirty="0" smtClean="0"/>
              <a:t>Record your observations in your notebook.</a:t>
            </a:r>
          </a:p>
          <a:p>
            <a:pPr>
              <a:buFontTx/>
              <a:buChar char="-"/>
            </a:pPr>
            <a:endParaRPr lang="en-US" sz="2000" dirty="0"/>
          </a:p>
          <a:p>
            <a:pPr marL="0" indent="0">
              <a:buNone/>
            </a:pPr>
            <a:r>
              <a:rPr lang="en-US" sz="3200" u="sng" dirty="0" smtClean="0">
                <a:solidFill>
                  <a:schemeClr val="accent5">
                    <a:lumMod val="75000"/>
                  </a:schemeClr>
                </a:solidFill>
              </a:rPr>
              <a:t>Question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: What happens when a piece of iron comes close to or touches a permanent magnet?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365125"/>
            <a:ext cx="90297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Force of Magnetism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61120" y="1222104"/>
            <a:ext cx="244777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r"/>
            <a:r>
              <a:rPr lang="en-US" dirty="0" smtClean="0"/>
              <a:t>Engage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6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26973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Getter – grab some paper clips, staples and other materials</a:t>
            </a:r>
          </a:p>
          <a:p>
            <a:pPr marL="0" indent="0">
              <a:buNone/>
            </a:pPr>
            <a:endParaRPr lang="en-US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Try this: Rub a magnet on a steel nail, see what the nail can pick up. Record your observations. 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Find out: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Does an iron object have to touch a magnet to become a magnet?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Can you use an iron object to pick up other iron objects?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387520"/>
            <a:ext cx="9269730" cy="1325563"/>
          </a:xfrm>
        </p:spPr>
        <p:txBody>
          <a:bodyPr/>
          <a:lstStyle/>
          <a:p>
            <a:r>
              <a:rPr lang="en-US" dirty="0" smtClean="0"/>
              <a:t>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7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069145"/>
            <a:ext cx="9784100" cy="510781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Discuss your findings at your group and answer: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Does an iron object have to touch a magnet to become a magnet?</a:t>
            </a:r>
          </a:p>
          <a:p>
            <a:pPr marL="0" indent="0" algn="ctr">
              <a:buNone/>
            </a:pP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Can you use an iron object to pick up other iron objects?</a:t>
            </a:r>
          </a:p>
          <a:p>
            <a:pPr marL="0" indent="0" algn="ctr">
              <a:buNone/>
            </a:pP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What’s your evidence?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15865" y="659395"/>
            <a:ext cx="213828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5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7841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Page 181, </a:t>
            </a:r>
            <a:r>
              <a:rPr lang="en-US" dirty="0"/>
              <a:t> </a:t>
            </a:r>
            <a:r>
              <a:rPr lang="en-US" dirty="0" smtClean="0"/>
              <a:t>#7</a:t>
            </a:r>
          </a:p>
          <a:p>
            <a:pPr marL="0" indent="0">
              <a:buNone/>
            </a:pPr>
            <a:r>
              <a:rPr lang="en-US" dirty="0" smtClean="0"/>
              <a:t>Do both demonstrations and record your observations in your notebook.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Teacher role: Discuss should this be demo or student driven?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Demos:</a:t>
            </a:r>
            <a:br>
              <a:rPr lang="en-US" dirty="0" smtClean="0"/>
            </a:br>
            <a:r>
              <a:rPr lang="en-US" dirty="0" smtClean="0"/>
              <a:t> If a student can do it…why should I?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25022" y="398825"/>
            <a:ext cx="272913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r"/>
            <a:r>
              <a:rPr lang="en-US" dirty="0" smtClean="0"/>
              <a:t>Extend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2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023272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/>
              <a:t>	</a:t>
            </a:r>
            <a:r>
              <a:rPr lang="en-US" u="sng" dirty="0" smtClean="0"/>
              <a:t>Claims				Evidence	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73934" y="871562"/>
            <a:ext cx="9029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 to Demos…</a:t>
            </a:r>
            <a:br>
              <a:rPr lang="en-US" dirty="0" smtClean="0"/>
            </a:br>
            <a:r>
              <a:rPr lang="en-US" sz="2700" u="sng" dirty="0">
                <a:solidFill>
                  <a:schemeClr val="accent5">
                    <a:lumMod val="75000"/>
                  </a:schemeClr>
                </a:solidFill>
              </a:rPr>
              <a:t>Question</a:t>
            </a:r>
            <a:r>
              <a:rPr lang="en-US" sz="2700" dirty="0">
                <a:solidFill>
                  <a:schemeClr val="accent5">
                    <a:lumMod val="75000"/>
                  </a:schemeClr>
                </a:solidFill>
              </a:rPr>
              <a:t>: What happens when a piece of iron comes close to or touches a permanent magnet?</a:t>
            </a:r>
            <a:br>
              <a:rPr lang="en-US" sz="27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7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852160" y="1885071"/>
            <a:ext cx="42203" cy="40514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004517" y="504334"/>
            <a:ext cx="187100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9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961411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Conclusion: Magnets can attract iron from a distance and through materials.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agnetic field: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orce: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agnetism: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emporary magnet:</a:t>
            </a:r>
          </a:p>
          <a:p>
            <a:pPr marL="0" indent="0">
              <a:buNone/>
            </a:pPr>
            <a:r>
              <a:rPr lang="en-US" dirty="0" smtClean="0"/>
              <a:t>Induced magnetism: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5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9360897" cy="4351338"/>
          </a:xfrm>
        </p:spPr>
        <p:txBody>
          <a:bodyPr/>
          <a:lstStyle/>
          <a:p>
            <a:r>
              <a:rPr lang="en-US" dirty="0" smtClean="0"/>
              <a:t>Read through sheet</a:t>
            </a:r>
          </a:p>
          <a:p>
            <a:endParaRPr lang="en-US" dirty="0"/>
          </a:p>
          <a:p>
            <a:r>
              <a:rPr lang="en-US" dirty="0" smtClean="0"/>
              <a:t>Discuss questions</a:t>
            </a:r>
          </a:p>
          <a:p>
            <a:endParaRPr lang="en-US" dirty="0"/>
          </a:p>
          <a:p>
            <a:r>
              <a:rPr lang="en-US" dirty="0" smtClean="0"/>
              <a:t>Record your answers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Sheet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70277" y="321771"/>
            <a:ext cx="343251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Agreements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is a process, not an event.</a:t>
            </a:r>
          </a:p>
          <a:p>
            <a:pPr marL="457200" lvl="1" indent="0">
              <a:buNone/>
            </a:pPr>
            <a:r>
              <a:rPr lang="en-US" dirty="0" smtClean="0"/>
              <a:t>Be open to outcomes not attached to them.</a:t>
            </a:r>
          </a:p>
          <a:p>
            <a:pPr marL="457200" lvl="1" indent="0">
              <a:buNone/>
            </a:pPr>
            <a:r>
              <a:rPr lang="en-US" dirty="0" smtClean="0"/>
              <a:t>Accept not fully know for now.</a:t>
            </a:r>
          </a:p>
          <a:p>
            <a:pPr marL="457200" lvl="1" indent="0">
              <a:buNone/>
            </a:pPr>
            <a:r>
              <a:rPr lang="en-US" dirty="0" smtClean="0"/>
              <a:t>The process continues as long as you choose to engage in learning.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561514"/>
            <a:ext cx="9614115" cy="50221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Asking </a:t>
            </a:r>
            <a:r>
              <a:rPr lang="en-US" dirty="0"/>
              <a:t>Questions (Science) and Defining Problems (Engineering)</a:t>
            </a:r>
          </a:p>
          <a:p>
            <a:pPr marL="0" indent="0">
              <a:buNone/>
            </a:pPr>
            <a:r>
              <a:rPr lang="en-US" dirty="0"/>
              <a:t>2. Developing and Using Models</a:t>
            </a:r>
          </a:p>
          <a:p>
            <a:pPr marL="0" indent="0">
              <a:buNone/>
            </a:pPr>
            <a:r>
              <a:rPr lang="en-US" dirty="0"/>
              <a:t>3. Planning and Carrying Out Investigations</a:t>
            </a:r>
          </a:p>
          <a:p>
            <a:pPr marL="0" indent="0">
              <a:buNone/>
            </a:pPr>
            <a:r>
              <a:rPr lang="en-US" dirty="0"/>
              <a:t>4. Analyzing and Interpreting Data</a:t>
            </a:r>
          </a:p>
          <a:p>
            <a:pPr marL="0" indent="0">
              <a:buNone/>
            </a:pPr>
            <a:r>
              <a:rPr lang="en-US" dirty="0"/>
              <a:t>5. Using Mathematics, Information and Computer Technology, and </a:t>
            </a:r>
          </a:p>
          <a:p>
            <a:pPr marL="0" indent="0">
              <a:buNone/>
            </a:pPr>
            <a:r>
              <a:rPr lang="en-US" dirty="0"/>
              <a:t>Computational Thinking</a:t>
            </a:r>
          </a:p>
          <a:p>
            <a:pPr marL="0" indent="0">
              <a:buNone/>
            </a:pPr>
            <a:r>
              <a:rPr lang="en-US" dirty="0"/>
              <a:t>6. Constructing Explanations (Science) and Designing Solutions </a:t>
            </a:r>
          </a:p>
          <a:p>
            <a:pPr marL="0" indent="0">
              <a:buNone/>
            </a:pPr>
            <a:r>
              <a:rPr lang="en-US" dirty="0"/>
              <a:t>(Engineering)</a:t>
            </a:r>
          </a:p>
          <a:p>
            <a:pPr marL="0" indent="0">
              <a:buNone/>
            </a:pPr>
            <a:r>
              <a:rPr lang="en-US" dirty="0"/>
              <a:t>7. Engaging in Argument from Evidence</a:t>
            </a:r>
          </a:p>
          <a:p>
            <a:pPr marL="0" indent="0">
              <a:buNone/>
            </a:pPr>
            <a:r>
              <a:rPr lang="en-US" dirty="0"/>
              <a:t>8. Obtaining, Evaluating, and Communicating Information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365125"/>
            <a:ext cx="9784100" cy="1325563"/>
          </a:xfrm>
        </p:spPr>
        <p:txBody>
          <a:bodyPr/>
          <a:lstStyle/>
          <a:p>
            <a:r>
              <a:rPr lang="en-US" dirty="0" smtClean="0"/>
              <a:t>Science and Engineering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1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Electromagnets</a:t>
            </a:r>
            <a:endParaRPr lang="en-US" dirty="0"/>
          </a:p>
        </p:txBody>
      </p:sp>
      <p:pic>
        <p:nvPicPr>
          <p:cNvPr id="1026" name="Picture 2" descr="junkyar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469" y="1856936"/>
            <a:ext cx="6721953" cy="389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819248" y="365125"/>
            <a:ext cx="1266093" cy="3663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Engage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9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9190" y="1065970"/>
            <a:ext cx="99095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Review: </a:t>
            </a:r>
          </a:p>
          <a:p>
            <a:pPr marL="0" indent="0">
              <a:buNone/>
            </a:pPr>
            <a:r>
              <a:rPr lang="en-US" sz="2400" dirty="0" smtClean="0"/>
              <a:t>materials – ring magnet, small washers, circuit base, steel rivet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Pour a cup of small washers into a well. Use a magnet, a steel rivet and the washers to demonstrate: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Use a ring magnet to pick up the washers and move to another well.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Use the magnet to pick up the rivet.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Use the rivet stuck to the magnet to pick up washers.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Try to sue the rivet by itself to pick up the washers.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Discuss what is happening in each.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9190" y="126610"/>
            <a:ext cx="9029700" cy="93936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Challenge: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Can you make a model junkyard magnet that turns on and off?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2291" y="226958"/>
            <a:ext cx="125319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8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1005021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Where do we find magnetic fields?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can we detect a magnetic field?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Materials: compass, one wire, D-cell, holder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Set up circuit. How can you tell there is a magnetic field?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fields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79767" y="1204159"/>
            <a:ext cx="208201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3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68445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up electromagnets pg. 220</a:t>
            </a:r>
          </a:p>
          <a:p>
            <a:pPr lvl="1"/>
            <a:r>
              <a:rPr lang="en-US" dirty="0" smtClean="0"/>
              <a:t>Notes on 218 will help as well.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you make your magnet stronger?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you make the magnet turn on and off?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does it work?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can you turn a steel rivet into a magnet that turns on and off?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3656" y="230188"/>
            <a:ext cx="201168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9276491" cy="4351338"/>
          </a:xfrm>
        </p:spPr>
        <p:txBody>
          <a:bodyPr/>
          <a:lstStyle/>
          <a:p>
            <a:r>
              <a:rPr lang="en-US" dirty="0" smtClean="0"/>
              <a:t>Use evidence to back up your claim.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Draw a diagram of  your electromagnet in your notebook.</a:t>
            </a:r>
          </a:p>
          <a:p>
            <a:pPr lvl="1"/>
            <a:r>
              <a:rPr lang="en-US" dirty="0" smtClean="0"/>
              <a:t>Label the components: coil and core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electromagnet?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0265" y="365125"/>
            <a:ext cx="1195753" cy="3663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5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48750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Always use the same number of winds (40).</a:t>
            </a:r>
          </a:p>
          <a:p>
            <a:pPr marL="0" indent="0">
              <a:buNone/>
            </a:pPr>
            <a:r>
              <a:rPr lang="en-US" dirty="0" smtClean="0"/>
              <a:t>Wind the wire between the head of the rivet and the first rubber washer.</a:t>
            </a:r>
          </a:p>
          <a:p>
            <a:pPr marL="0" indent="0">
              <a:buNone/>
            </a:pPr>
            <a:r>
              <a:rPr lang="en-US" dirty="0" smtClean="0"/>
              <a:t>Wrap all of the coils in the same direction.</a:t>
            </a:r>
          </a:p>
          <a:p>
            <a:pPr marL="0" indent="0">
              <a:buNone/>
            </a:pPr>
            <a:r>
              <a:rPr lang="en-US" dirty="0" smtClean="0"/>
              <a:t>Use two D-cells in series in the circuit. Make sure that the wires are as close to the terminals of the cells as possible. </a:t>
            </a:r>
          </a:p>
          <a:p>
            <a:pPr marL="0" indent="0">
              <a:buNone/>
            </a:pPr>
            <a:r>
              <a:rPr lang="en-US" dirty="0" smtClean="0"/>
              <a:t>Pick up washers with the head of the rivet.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does the electromagnet work in comparison to your previous one? Back up with observations.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Standards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42806" y="398825"/>
            <a:ext cx="102694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Extend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5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93767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and label the rest of the components on the electromagnet.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Discuss the function of each component.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500062"/>
            <a:ext cx="9029700" cy="1325563"/>
          </a:xfrm>
        </p:spPr>
        <p:txBody>
          <a:bodyPr/>
          <a:lstStyle/>
          <a:p>
            <a:r>
              <a:rPr lang="en-US" dirty="0" smtClean="0"/>
              <a:t>Diagram continued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0264" y="589057"/>
            <a:ext cx="105507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9694" y="0"/>
            <a:ext cx="9029700" cy="1325563"/>
          </a:xfrm>
        </p:spPr>
        <p:txBody>
          <a:bodyPr/>
          <a:lstStyle/>
          <a:p>
            <a:r>
              <a:rPr lang="en-US" dirty="0" smtClean="0"/>
              <a:t>5E Lesson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571183"/>
              </p:ext>
            </p:extLst>
          </p:nvPr>
        </p:nvGraphicFramePr>
        <p:xfrm>
          <a:off x="2239694" y="1195753"/>
          <a:ext cx="9029700" cy="51206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17846"/>
                <a:gridCol w="7311854"/>
              </a:tblGrid>
              <a:tr h="9894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Engagement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Object, event or question used to engage students.</a:t>
                      </a:r>
                    </a:p>
                    <a:p>
                      <a:r>
                        <a:rPr lang="en-US" sz="1800" dirty="0">
                          <a:effectLst/>
                        </a:rPr>
                        <a:t>Connections facilitated between what students know and can do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</a:p>
                    <a:p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/>
                </a:tc>
              </a:tr>
              <a:tr h="9894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Exploration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Objects and phenomena are explored.</a:t>
                      </a:r>
                    </a:p>
                    <a:p>
                      <a:r>
                        <a:rPr lang="en-US" sz="1800" dirty="0">
                          <a:effectLst/>
                        </a:rPr>
                        <a:t>Hands-on activities, with guidance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</a:p>
                    <a:p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/>
                </a:tc>
              </a:tr>
              <a:tr h="12935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Explanation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Students explain their understanding of concepts and processes.</a:t>
                      </a:r>
                    </a:p>
                    <a:p>
                      <a:r>
                        <a:rPr lang="en-US" sz="1800" dirty="0">
                          <a:effectLst/>
                        </a:rPr>
                        <a:t>New concepts and skills are introduced as conceptual clarity and cohesion are sought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</a:p>
                    <a:p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/>
                </a:tc>
              </a:tr>
              <a:tr h="924089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Elaboration</a:t>
                      </a:r>
                      <a:endParaRPr lang="en-US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Activities allow students to apply concepts in contexts, and build on or extend understanding and skill.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/>
                </a:tc>
              </a:tr>
              <a:tr h="924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Evaluation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Students assess their knowledge, skills and abilities. Activities permit evaluation of student development and lesson effectiveness.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55" marR="34755" marT="34755" marB="34755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111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3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900332"/>
            <a:ext cx="9670386" cy="595766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1.  Read plan in the teacher’s manual.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2.  Get the materials and set up the activity.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3. </a:t>
            </a:r>
            <a:r>
              <a:rPr lang="en-US" altLang="en-US" sz="2400" dirty="0" smtClean="0">
                <a:solidFill>
                  <a:srgbClr val="0070C0"/>
                </a:solidFill>
              </a:rPr>
              <a:t> Do </a:t>
            </a:r>
            <a:r>
              <a:rPr lang="en-US" altLang="en-US" sz="2400" dirty="0">
                <a:solidFill>
                  <a:srgbClr val="0070C0"/>
                </a:solidFill>
              </a:rPr>
              <a:t>the activity yourself.</a:t>
            </a:r>
          </a:p>
          <a:p>
            <a:pPr marL="0" indent="0"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4.  Be </a:t>
            </a:r>
            <a:r>
              <a:rPr lang="en-US" altLang="en-US" sz="2400" dirty="0">
                <a:solidFill>
                  <a:srgbClr val="0070C0"/>
                </a:solidFill>
              </a:rPr>
              <a:t>prepared </a:t>
            </a:r>
            <a:r>
              <a:rPr lang="en-US" altLang="en-US" sz="2400" dirty="0" smtClean="0">
                <a:solidFill>
                  <a:srgbClr val="0070C0"/>
                </a:solidFill>
              </a:rPr>
              <a:t>to present charted:</a:t>
            </a:r>
          </a:p>
          <a:p>
            <a:pPr marL="0" indent="0"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	</a:t>
            </a:r>
            <a:r>
              <a:rPr lang="en-US" altLang="en-US" sz="2400" dirty="0">
                <a:solidFill>
                  <a:srgbClr val="0070C0"/>
                </a:solidFill>
              </a:rPr>
              <a:t>t</a:t>
            </a:r>
            <a:r>
              <a:rPr lang="en-US" altLang="en-US" sz="2400" dirty="0" smtClean="0">
                <a:solidFill>
                  <a:srgbClr val="0070C0"/>
                </a:solidFill>
              </a:rPr>
              <a:t>he 5E template</a:t>
            </a:r>
            <a:r>
              <a:rPr lang="en-US" altLang="en-US" sz="2400" dirty="0">
                <a:solidFill>
                  <a:srgbClr val="0070C0"/>
                </a:solidFill>
              </a:rPr>
              <a:t>	</a:t>
            </a:r>
          </a:p>
          <a:p>
            <a:pPr marL="914400" lvl="2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what goes on the “Word Wall”</a:t>
            </a:r>
          </a:p>
          <a:p>
            <a:pPr marL="914400" lvl="2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what copy master sheets go with the </a:t>
            </a:r>
            <a:r>
              <a:rPr lang="en-US" altLang="en-US" sz="2400" dirty="0" smtClean="0">
                <a:solidFill>
                  <a:srgbClr val="0070C0"/>
                </a:solidFill>
              </a:rPr>
              <a:t>activity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what  assessment  you will </a:t>
            </a:r>
            <a:r>
              <a:rPr lang="en-US" altLang="en-US" sz="2400" dirty="0" smtClean="0">
                <a:solidFill>
                  <a:srgbClr val="0070C0"/>
                </a:solidFill>
              </a:rPr>
              <a:t>use 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what  scientific and engineering practices are </a:t>
            </a:r>
            <a:r>
              <a:rPr lang="en-US" altLang="en-US" sz="2400" dirty="0" smtClean="0">
                <a:solidFill>
                  <a:srgbClr val="0070C0"/>
                </a:solidFill>
              </a:rPr>
              <a:t>addressed</a:t>
            </a:r>
          </a:p>
          <a:p>
            <a:pPr marL="914400" lvl="2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w</a:t>
            </a:r>
            <a:r>
              <a:rPr lang="en-US" altLang="en-US" sz="2400" dirty="0" smtClean="0">
                <a:solidFill>
                  <a:srgbClr val="0070C0"/>
                </a:solidFill>
              </a:rPr>
              <a:t>hat Science Essential Standards are address</a:t>
            </a:r>
          </a:p>
          <a:p>
            <a:pPr marL="914400" lvl="2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t</a:t>
            </a:r>
            <a:r>
              <a:rPr lang="en-US" altLang="en-US" sz="2400" dirty="0" smtClean="0">
                <a:solidFill>
                  <a:srgbClr val="0070C0"/>
                </a:solidFill>
              </a:rPr>
              <a:t>he learning targets</a:t>
            </a:r>
          </a:p>
          <a:p>
            <a:pPr marL="914400" lvl="2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t</a:t>
            </a:r>
            <a:r>
              <a:rPr lang="en-US" altLang="en-US" sz="2400" dirty="0" smtClean="0">
                <a:solidFill>
                  <a:srgbClr val="0070C0"/>
                </a:solidFill>
              </a:rPr>
              <a:t>exts that go with the lesson</a:t>
            </a:r>
          </a:p>
          <a:p>
            <a:pPr marL="914400" lvl="2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w</a:t>
            </a:r>
            <a:r>
              <a:rPr lang="en-US" altLang="en-US" sz="2400" dirty="0" smtClean="0">
                <a:solidFill>
                  <a:srgbClr val="0070C0"/>
                </a:solidFill>
              </a:rPr>
              <a:t>hat claims/evidence should students come up with</a:t>
            </a:r>
          </a:p>
          <a:p>
            <a:pPr marL="914400" lvl="2" indent="0">
              <a:buNone/>
            </a:pPr>
            <a:endParaRPr lang="en-US" altLang="en-US" sz="2400" dirty="0" smtClean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endParaRPr lang="en-US" alt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98474"/>
            <a:ext cx="9029700" cy="945100"/>
          </a:xfrm>
        </p:spPr>
        <p:txBody>
          <a:bodyPr/>
          <a:lstStyle/>
          <a:p>
            <a:r>
              <a:rPr lang="en-US" dirty="0" smtClean="0"/>
              <a:t>Prepare a Lesson: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2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858401" y="1552575"/>
            <a:ext cx="3002300" cy="45919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Blend: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Activities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Content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Pedagogy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0765" y="262094"/>
            <a:ext cx="90297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1397" y="1204343"/>
            <a:ext cx="5808372" cy="489364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baseline="30000" dirty="0" smtClean="0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Activity – 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Model 100%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baseline="30000" dirty="0" smtClean="0">
                <a:solidFill>
                  <a:schemeClr val="accent1">
                    <a:lumMod val="50000"/>
                  </a:schemeClr>
                </a:solidFill>
              </a:rPr>
              <a:t>nd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Activity – 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Centers/reporting out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Claims/evidence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2400" baseline="30000" dirty="0" smtClean="0">
                <a:solidFill>
                  <a:schemeClr val="accent1">
                    <a:lumMod val="50000"/>
                  </a:schemeClr>
                </a:solidFill>
              </a:rPr>
              <a:t>rd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Activity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Science and Engineering Practices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24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Activity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5 E Lesson Plans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Lunch! 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Notebooks and Vocabulary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Lesson Design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Lesson Presentation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45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029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Charts, materials, visuals</a:t>
            </a:r>
          </a:p>
          <a:p>
            <a:pPr marL="0" indent="0">
              <a:buNone/>
            </a:pPr>
            <a:r>
              <a:rPr lang="en-US" dirty="0" smtClean="0"/>
              <a:t>Typed template (will be emailed to all) </a:t>
            </a:r>
          </a:p>
          <a:p>
            <a:pPr marL="0" indent="0">
              <a:buNone/>
            </a:pPr>
            <a:r>
              <a:rPr lang="en-US" dirty="0" smtClean="0"/>
              <a:t>@ 6 minute presentation</a:t>
            </a:r>
          </a:p>
          <a:p>
            <a:pPr marL="0" indent="0">
              <a:buNone/>
            </a:pPr>
            <a:r>
              <a:rPr lang="en-US" dirty="0" smtClean="0"/>
              <a:t>Present 3 times, switch with partner</a:t>
            </a:r>
          </a:p>
          <a:p>
            <a:pPr marL="0" indent="0">
              <a:buNone/>
            </a:pPr>
            <a:r>
              <a:rPr lang="en-US" dirty="0" smtClean="0"/>
              <a:t>When not presenting, you walk gallery to listen to other lessons</a:t>
            </a:r>
          </a:p>
          <a:p>
            <a:pPr marL="0" indent="0">
              <a:buNone/>
            </a:pPr>
            <a:r>
              <a:rPr lang="en-US" dirty="0" smtClean="0"/>
              <a:t>Be prepared to ask questions of the presenters</a:t>
            </a:r>
          </a:p>
          <a:p>
            <a:pPr marL="0" indent="0">
              <a:buNone/>
            </a:pPr>
            <a:r>
              <a:rPr lang="en-US" dirty="0" smtClean="0"/>
              <a:t>Presenters be prepared to answer questions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491114"/>
            <a:ext cx="9029700" cy="1325563"/>
          </a:xfrm>
        </p:spPr>
        <p:txBody>
          <a:bodyPr/>
          <a:lstStyle/>
          <a:p>
            <a:r>
              <a:rPr lang="en-US" dirty="0" smtClean="0"/>
              <a:t>Gallery Walk -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6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9340755" cy="43513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Read article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Read section on inquiry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Answer questions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Complete </a:t>
            </a:r>
            <a:r>
              <a:rPr lang="en-US" dirty="0" smtClean="0">
                <a:solidFill>
                  <a:srgbClr val="0070C0"/>
                </a:solidFill>
              </a:rPr>
              <a:t>survey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Bring tablet or </a:t>
            </a:r>
            <a:r>
              <a:rPr lang="en-US" dirty="0" err="1" smtClean="0">
                <a:solidFill>
                  <a:srgbClr val="0070C0"/>
                </a:solidFill>
              </a:rPr>
              <a:t>Ipad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Educreations</a:t>
            </a:r>
            <a:r>
              <a:rPr lang="en-US" dirty="0" smtClean="0">
                <a:solidFill>
                  <a:srgbClr val="0070C0"/>
                </a:solidFill>
              </a:rPr>
              <a:t> – free </a:t>
            </a:r>
            <a:r>
              <a:rPr lang="en-US" dirty="0" err="1" smtClean="0">
                <a:solidFill>
                  <a:srgbClr val="0070C0"/>
                </a:solidFill>
              </a:rPr>
              <a:t>ap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9700" y="500062"/>
            <a:ext cx="9029700" cy="1325563"/>
          </a:xfrm>
        </p:spPr>
        <p:txBody>
          <a:bodyPr/>
          <a:lstStyle/>
          <a:p>
            <a:r>
              <a:rPr lang="en-US" dirty="0" smtClean="0"/>
              <a:t>Homework/Next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7" name="Picture 6">
            <a:hlinkClick r:id="rId2" action="ppaction://hlinkpres?slideindex=1&amp;slidetitle=PowerPoint Presentation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474" y="1690688"/>
            <a:ext cx="3414025" cy="42675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57623" y="2062286"/>
            <a:ext cx="4572000" cy="304698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Cost: @ $1,500 each</a:t>
            </a:r>
          </a:p>
          <a:p>
            <a:r>
              <a:rPr lang="en-US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en-US" sz="32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nventory *</a:t>
            </a:r>
          </a:p>
          <a:p>
            <a:r>
              <a:rPr lang="en-US" sz="32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Prepare a new kit</a:t>
            </a:r>
          </a:p>
          <a:p>
            <a:r>
              <a:rPr lang="en-US" sz="3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  <a:r>
              <a:rPr lang="en-US" sz="32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 before hand</a:t>
            </a:r>
          </a:p>
          <a:p>
            <a:r>
              <a:rPr lang="en-US" sz="32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Groups of 4/32 students</a:t>
            </a:r>
          </a:p>
          <a:p>
            <a:endParaRPr lang="en-US" sz="32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1002128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accent1">
                    <a:lumMod val="50000"/>
                  </a:schemeClr>
                </a:solidFill>
              </a:rPr>
              <a:t>ENERGY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18242" y="365125"/>
            <a:ext cx="2235558" cy="368971"/>
          </a:xfrm>
        </p:spPr>
        <p:txBody>
          <a:bodyPr>
            <a:noAutofit/>
          </a:bodyPr>
          <a:lstStyle/>
          <a:p>
            <a:pPr algn="r"/>
            <a:r>
              <a:rPr lang="en-US" sz="2000" dirty="0" smtClean="0"/>
              <a:t>Engage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740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692462" y="1825625"/>
            <a:ext cx="566774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Record your answer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Explain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raw a diagram. </a:t>
            </a:r>
          </a:p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http://www.nsta.org/elementaryschool/connections/201303Batteries.pdf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98546" y="210578"/>
            <a:ext cx="2351468" cy="755337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Pre-assessment</a:t>
            </a:r>
            <a:endParaRPr lang="en-US" sz="2000" dirty="0"/>
          </a:p>
        </p:txBody>
      </p:sp>
      <p:pic>
        <p:nvPicPr>
          <p:cNvPr id="8" name="Content Placeholder 7">
            <a:hlinkClick r:id="rId2" action="ppaction://hlinkfile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1825625"/>
            <a:ext cx="2921805" cy="3782694"/>
          </a:xfrm>
        </p:spPr>
      </p:pic>
    </p:spTree>
    <p:extLst>
      <p:ext uri="{BB962C8B-B14F-4D97-AF65-F5344CB8AC3E}">
        <p14:creationId xmlns:p14="http://schemas.microsoft.com/office/powerpoint/2010/main" val="185094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28719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Question: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needed to light a bulb?</a:t>
            </a: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Hypothesis: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 think….because……..</a:t>
            </a:r>
          </a:p>
          <a:p>
            <a:pPr marL="0" indent="0">
              <a:buNone/>
            </a:pP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8445" y="500062"/>
            <a:ext cx="9029700" cy="1325563"/>
          </a:xfrm>
        </p:spPr>
        <p:txBody>
          <a:bodyPr/>
          <a:lstStyle/>
          <a:p>
            <a:r>
              <a:rPr lang="en-US" dirty="0" smtClean="0"/>
              <a:t>Lighting a Bulb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2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8385669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 D – cell for each set of partners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 wires for each set of partners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 bulb for each set of partners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can you get the light bulb to light?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– Getters…..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55367" y="165070"/>
            <a:ext cx="2034863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Explore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9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1438</Words>
  <Application>Microsoft Office PowerPoint</Application>
  <PresentationFormat>Widescreen</PresentationFormat>
  <Paragraphs>302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Cambria</vt:lpstr>
      <vt:lpstr>Times New Roman</vt:lpstr>
      <vt:lpstr>Cloud skipper design template</vt:lpstr>
      <vt:lpstr>Energy and Electromagnetism</vt:lpstr>
      <vt:lpstr>Working Agreements</vt:lpstr>
      <vt:lpstr>Working Agreements Continued</vt:lpstr>
      <vt:lpstr>Agenda</vt:lpstr>
      <vt:lpstr>Overview</vt:lpstr>
      <vt:lpstr>Engage</vt:lpstr>
      <vt:lpstr>Pre-assessment</vt:lpstr>
      <vt:lpstr>Lighting a Bulb</vt:lpstr>
      <vt:lpstr>Materials – Getters…..</vt:lpstr>
      <vt:lpstr>Discussion</vt:lpstr>
      <vt:lpstr>PowerPoint Presentation</vt:lpstr>
      <vt:lpstr>PowerPoint Presentation</vt:lpstr>
      <vt:lpstr>Bulb</vt:lpstr>
      <vt:lpstr>Final thoughts…</vt:lpstr>
      <vt:lpstr>Pre-assessment</vt:lpstr>
      <vt:lpstr>Presence of Energy</vt:lpstr>
      <vt:lpstr>Centers</vt:lpstr>
      <vt:lpstr>Claims/Evidence Chart</vt:lpstr>
      <vt:lpstr>The Candle</vt:lpstr>
      <vt:lpstr>System/Energy Chart - Centers</vt:lpstr>
      <vt:lpstr>PowerPoint Presentation</vt:lpstr>
      <vt:lpstr>Science and Engineering Practices</vt:lpstr>
      <vt:lpstr>The Force of Magnetism</vt:lpstr>
      <vt:lpstr>Explore</vt:lpstr>
      <vt:lpstr>PowerPoint Presentation</vt:lpstr>
      <vt:lpstr>Demos:  If a student can do it…why should I? </vt:lpstr>
      <vt:lpstr>Back to Demos… Question: What happens when a piece of iron comes close to or touches a permanent magnet? </vt:lpstr>
      <vt:lpstr>Key words…</vt:lpstr>
      <vt:lpstr>Investigation Sheet</vt:lpstr>
      <vt:lpstr>Science and Engineering Practices</vt:lpstr>
      <vt:lpstr>Electromagnets</vt:lpstr>
      <vt:lpstr>Challenge: Can you make a model junkyard magnet that turns on and off?</vt:lpstr>
      <vt:lpstr>Magnetic fields</vt:lpstr>
      <vt:lpstr>How can you turn a steel rivet into a magnet that turns on and off?</vt:lpstr>
      <vt:lpstr>What is an electromagnet?</vt:lpstr>
      <vt:lpstr>Setting Standards</vt:lpstr>
      <vt:lpstr>Diagram continued</vt:lpstr>
      <vt:lpstr>5E Lesson</vt:lpstr>
      <vt:lpstr>Prepare a Lesson:</vt:lpstr>
      <vt:lpstr>Gallery Walk - presentation</vt:lpstr>
      <vt:lpstr>Homework/Next meeting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2014-09-15T18:19:44Z</dcterms:created>
  <dcterms:modified xsi:type="dcterms:W3CDTF">2014-09-16T04:57:41Z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